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355" r:id="rId2"/>
    <p:sldId id="257" r:id="rId3"/>
    <p:sldId id="258" r:id="rId4"/>
    <p:sldId id="259" r:id="rId5"/>
    <p:sldId id="260" r:id="rId6"/>
    <p:sldId id="261" r:id="rId7"/>
    <p:sldId id="263" r:id="rId8"/>
    <p:sldId id="262" r:id="rId9"/>
    <p:sldId id="264" r:id="rId10"/>
    <p:sldId id="265" r:id="rId11"/>
    <p:sldId id="29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31" r:id="rId57"/>
    <p:sldId id="338" r:id="rId58"/>
    <p:sldId id="339" r:id="rId59"/>
    <p:sldId id="335" r:id="rId60"/>
    <p:sldId id="340" r:id="rId61"/>
    <p:sldId id="336" r:id="rId62"/>
    <p:sldId id="337"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56" r:id="rId96"/>
    <p:sldId id="357"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Exchange Rate</a:t>
            </a:r>
          </a:p>
        </c:rich>
      </c:tx>
      <c:layout/>
    </c:title>
    <c:plotArea>
      <c:layout/>
      <c:lineChart>
        <c:grouping val="standard"/>
        <c:ser>
          <c:idx val="0"/>
          <c:order val="0"/>
          <c:marker>
            <c:symbol val="none"/>
          </c:marker>
          <c:cat>
            <c:numRef>
              <c:f>Sheet1!$A$2:$A$6</c:f>
              <c:numCache>
                <c:formatCode>General</c:formatCode>
                <c:ptCount val="5"/>
                <c:pt idx="0">
                  <c:v>2005</c:v>
                </c:pt>
                <c:pt idx="1">
                  <c:v>2006</c:v>
                </c:pt>
                <c:pt idx="2">
                  <c:v>2007</c:v>
                </c:pt>
                <c:pt idx="3">
                  <c:v>2008</c:v>
                </c:pt>
                <c:pt idx="4">
                  <c:v>2009</c:v>
                </c:pt>
              </c:numCache>
            </c:numRef>
          </c:cat>
          <c:val>
            <c:numRef>
              <c:f>Sheet1!$B$2:$B$6</c:f>
              <c:numCache>
                <c:formatCode>General</c:formatCode>
                <c:ptCount val="5"/>
                <c:pt idx="0">
                  <c:v>110.22</c:v>
                </c:pt>
                <c:pt idx="1">
                  <c:v>116.17999999999998</c:v>
                </c:pt>
                <c:pt idx="2">
                  <c:v>117.99000000000002</c:v>
                </c:pt>
                <c:pt idx="3">
                  <c:v>103.58</c:v>
                </c:pt>
                <c:pt idx="4">
                  <c:v>94.5</c:v>
                </c:pt>
              </c:numCache>
            </c:numRef>
          </c:val>
        </c:ser>
        <c:marker val="1"/>
        <c:axId val="53664768"/>
        <c:axId val="53601024"/>
      </c:lineChart>
      <c:catAx>
        <c:axId val="53664768"/>
        <c:scaling>
          <c:orientation val="minMax"/>
        </c:scaling>
        <c:axPos val="b"/>
        <c:numFmt formatCode="General" sourceLinked="1"/>
        <c:majorTickMark val="none"/>
        <c:tickLblPos val="nextTo"/>
        <c:txPr>
          <a:bodyPr/>
          <a:lstStyle/>
          <a:p>
            <a:pPr>
              <a:defRPr sz="1600"/>
            </a:pPr>
            <a:endParaRPr lang="en-US"/>
          </a:p>
        </c:txPr>
        <c:crossAx val="53601024"/>
        <c:crosses val="autoZero"/>
        <c:auto val="1"/>
        <c:lblAlgn val="ctr"/>
        <c:lblOffset val="100"/>
      </c:catAx>
      <c:valAx>
        <c:axId val="53601024"/>
        <c:scaling>
          <c:orientation val="minMax"/>
          <c:min val="80"/>
        </c:scaling>
        <c:axPos val="l"/>
        <c:majorGridlines/>
        <c:title>
          <c:tx>
            <c:rich>
              <a:bodyPr/>
              <a:lstStyle/>
              <a:p>
                <a:pPr>
                  <a:defRPr sz="1600" b="1"/>
                </a:pPr>
                <a:r>
                  <a:rPr lang="en-US" sz="1600" b="1"/>
                  <a:t>(JPY) Per US Dollar</a:t>
                </a:r>
              </a:p>
            </c:rich>
          </c:tx>
          <c:layout/>
        </c:title>
        <c:numFmt formatCode="General" sourceLinked="1"/>
        <c:majorTickMark val="none"/>
        <c:tickLblPos val="nextTo"/>
        <c:txPr>
          <a:bodyPr/>
          <a:lstStyle/>
          <a:p>
            <a:pPr>
              <a:defRPr sz="1600"/>
            </a:pPr>
            <a:endParaRPr lang="en-US"/>
          </a:p>
        </c:txPr>
        <c:crossAx val="53664768"/>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00224-E593-4DEE-99BA-20E3780D1639}" type="doc">
      <dgm:prSet loTypeId="urn:microsoft.com/office/officeart/2005/8/layout/process1" loCatId="process" qsTypeId="urn:microsoft.com/office/officeart/2005/8/quickstyle/simple1" qsCatId="simple" csTypeId="urn:microsoft.com/office/officeart/2005/8/colors/accent1_2" csCatId="accent1" phldr="1"/>
      <dgm:spPr/>
    </dgm:pt>
    <dgm:pt modelId="{3B9CC0ED-FA9E-42C8-91E3-B23C62078486}">
      <dgm:prSet phldrT="[Text]"/>
      <dgm:spPr/>
      <dgm:t>
        <a:bodyPr/>
        <a:lstStyle/>
        <a:p>
          <a:r>
            <a:rPr lang="en-US" dirty="0" smtClean="0"/>
            <a:t>600 BC</a:t>
          </a:r>
          <a:endParaRPr lang="en-US" dirty="0"/>
        </a:p>
      </dgm:t>
    </dgm:pt>
    <dgm:pt modelId="{F3F7B90F-A2BF-47D7-90C1-71EFB608C749}" type="parTrans" cxnId="{6F6E0127-D26A-46B3-B88C-BC49093C0067}">
      <dgm:prSet/>
      <dgm:spPr/>
      <dgm:t>
        <a:bodyPr/>
        <a:lstStyle/>
        <a:p>
          <a:endParaRPr lang="en-US"/>
        </a:p>
      </dgm:t>
    </dgm:pt>
    <dgm:pt modelId="{1D0CBF20-0048-4575-8783-FA58C9FB73B8}" type="sibTrans" cxnId="{6F6E0127-D26A-46B3-B88C-BC49093C0067}">
      <dgm:prSet/>
      <dgm:spPr/>
      <dgm:t>
        <a:bodyPr/>
        <a:lstStyle/>
        <a:p>
          <a:endParaRPr lang="en-US"/>
        </a:p>
      </dgm:t>
    </dgm:pt>
    <dgm:pt modelId="{703273AA-5FB6-4BF8-BB63-F29AE2E6C611}">
      <dgm:prSet phldrT="[Text]"/>
      <dgm:spPr/>
      <dgm:t>
        <a:bodyPr/>
        <a:lstStyle/>
        <a:p>
          <a:r>
            <a:rPr lang="en-US" dirty="0" smtClean="0"/>
            <a:t>405 AD </a:t>
          </a:r>
          <a:endParaRPr lang="en-US" dirty="0"/>
        </a:p>
      </dgm:t>
    </dgm:pt>
    <dgm:pt modelId="{C9BE8F0D-64EC-4E3C-83F1-C61E3E38482A}" type="parTrans" cxnId="{2A218243-ED04-455D-8618-A3A6258AF7BC}">
      <dgm:prSet/>
      <dgm:spPr/>
      <dgm:t>
        <a:bodyPr/>
        <a:lstStyle/>
        <a:p>
          <a:endParaRPr lang="en-US"/>
        </a:p>
      </dgm:t>
    </dgm:pt>
    <dgm:pt modelId="{E07CBD3D-DA9C-498B-9496-8EE16EBCD217}" type="sibTrans" cxnId="{2A218243-ED04-455D-8618-A3A6258AF7BC}">
      <dgm:prSet/>
      <dgm:spPr/>
      <dgm:t>
        <a:bodyPr/>
        <a:lstStyle/>
        <a:p>
          <a:endParaRPr lang="en-US"/>
        </a:p>
      </dgm:t>
    </dgm:pt>
    <dgm:pt modelId="{5898AC03-C6B1-44D6-A0AB-191D71251F8C}">
      <dgm:prSet phldrT="[Text]"/>
      <dgm:spPr/>
      <dgm:t>
        <a:bodyPr/>
        <a:lstStyle/>
        <a:p>
          <a:r>
            <a:rPr lang="en-US" smtClean="0"/>
            <a:t>Japan </a:t>
          </a:r>
          <a:r>
            <a:rPr lang="en-US" dirty="0" smtClean="0"/>
            <a:t>was founded by the Emperor </a:t>
          </a:r>
          <a:r>
            <a:rPr lang="en-US" dirty="0" err="1" smtClean="0"/>
            <a:t>Jimmu</a:t>
          </a:r>
          <a:r>
            <a:rPr lang="en-US" dirty="0" smtClean="0"/>
            <a:t> </a:t>
          </a:r>
          <a:endParaRPr lang="en-US" dirty="0"/>
        </a:p>
      </dgm:t>
    </dgm:pt>
    <dgm:pt modelId="{6E249689-B288-4E16-9E2E-1B34980529C5}" type="parTrans" cxnId="{514A88A0-F1DD-4EF5-8A7F-BD759AB814D3}">
      <dgm:prSet/>
      <dgm:spPr/>
      <dgm:t>
        <a:bodyPr/>
        <a:lstStyle/>
        <a:p>
          <a:endParaRPr lang="en-US"/>
        </a:p>
      </dgm:t>
    </dgm:pt>
    <dgm:pt modelId="{9BAAF705-A26C-43DB-84C5-E4303B4EA9F4}" type="sibTrans" cxnId="{514A88A0-F1DD-4EF5-8A7F-BD759AB814D3}">
      <dgm:prSet/>
      <dgm:spPr/>
      <dgm:t>
        <a:bodyPr/>
        <a:lstStyle/>
        <a:p>
          <a:endParaRPr lang="en-US"/>
        </a:p>
      </dgm:t>
    </dgm:pt>
    <dgm:pt modelId="{6CAB31EA-0680-4B3C-9CE6-30DAE8DBB078}">
      <dgm:prSet phldrT="[Text]"/>
      <dgm:spPr/>
      <dgm:t>
        <a:bodyPr/>
        <a:lstStyle/>
        <a:p>
          <a:r>
            <a:rPr lang="en-US" dirty="0" smtClean="0"/>
            <a:t>Chinese writing system officially adopted</a:t>
          </a:r>
          <a:endParaRPr lang="en-US" dirty="0"/>
        </a:p>
      </dgm:t>
    </dgm:pt>
    <dgm:pt modelId="{A2E76E75-0D51-4D02-8E28-1D8E46A77198}" type="parTrans" cxnId="{32E884BA-DD30-40E6-A299-448A68FCC3C0}">
      <dgm:prSet/>
      <dgm:spPr/>
      <dgm:t>
        <a:bodyPr/>
        <a:lstStyle/>
        <a:p>
          <a:endParaRPr lang="en-US"/>
        </a:p>
      </dgm:t>
    </dgm:pt>
    <dgm:pt modelId="{0AB496A8-A279-4233-812B-764FA80C6BD5}" type="sibTrans" cxnId="{32E884BA-DD30-40E6-A299-448A68FCC3C0}">
      <dgm:prSet/>
      <dgm:spPr/>
      <dgm:t>
        <a:bodyPr/>
        <a:lstStyle/>
        <a:p>
          <a:endParaRPr lang="en-US"/>
        </a:p>
      </dgm:t>
    </dgm:pt>
    <dgm:pt modelId="{09983C1B-2CB8-4E04-8DEC-5C4E17BD7A9C}">
      <dgm:prSet phldrT="[Text]"/>
      <dgm:spPr/>
      <dgm:t>
        <a:bodyPr/>
        <a:lstStyle/>
        <a:p>
          <a:r>
            <a:rPr lang="en-US" dirty="0" smtClean="0"/>
            <a:t>Japans first fixed Capitol at Nara, was Capitol until 1867</a:t>
          </a:r>
          <a:endParaRPr lang="en-US" dirty="0"/>
        </a:p>
      </dgm:t>
    </dgm:pt>
    <dgm:pt modelId="{07D886C5-CB99-44BD-A0FD-8E73CAFDF259}" type="parTrans" cxnId="{86375FF0-6BBB-4D3A-8F26-FDC8973985FC}">
      <dgm:prSet/>
      <dgm:spPr/>
      <dgm:t>
        <a:bodyPr/>
        <a:lstStyle/>
        <a:p>
          <a:endParaRPr lang="en-US"/>
        </a:p>
      </dgm:t>
    </dgm:pt>
    <dgm:pt modelId="{2C1B5A25-F415-499D-826F-08EE4291A6C2}" type="sibTrans" cxnId="{86375FF0-6BBB-4D3A-8F26-FDC8973985FC}">
      <dgm:prSet/>
      <dgm:spPr/>
      <dgm:t>
        <a:bodyPr/>
        <a:lstStyle/>
        <a:p>
          <a:endParaRPr lang="en-US"/>
        </a:p>
      </dgm:t>
    </dgm:pt>
    <dgm:pt modelId="{B739C9D5-7BD1-4354-93E9-80CB79F23AAC}">
      <dgm:prSet phldrT="[Text]"/>
      <dgm:spPr/>
      <dgm:t>
        <a:bodyPr/>
        <a:lstStyle/>
        <a:p>
          <a:r>
            <a:rPr lang="en-US" dirty="0" smtClean="0"/>
            <a:t>710 </a:t>
          </a:r>
          <a:endParaRPr lang="en-US" dirty="0"/>
        </a:p>
      </dgm:t>
    </dgm:pt>
    <dgm:pt modelId="{98FF8D51-9CD5-4B0A-857D-3B6EE2E20DBF}" type="parTrans" cxnId="{157E0205-EFB6-4944-B43A-7CC51FEE52E8}">
      <dgm:prSet/>
      <dgm:spPr/>
      <dgm:t>
        <a:bodyPr/>
        <a:lstStyle/>
        <a:p>
          <a:endParaRPr lang="en-US"/>
        </a:p>
      </dgm:t>
    </dgm:pt>
    <dgm:pt modelId="{2E4E26D8-EEDE-4CA4-911E-517E82B4C17F}" type="sibTrans" cxnId="{157E0205-EFB6-4944-B43A-7CC51FEE52E8}">
      <dgm:prSet/>
      <dgm:spPr/>
      <dgm:t>
        <a:bodyPr/>
        <a:lstStyle/>
        <a:p>
          <a:endParaRPr lang="en-US"/>
        </a:p>
      </dgm:t>
    </dgm:pt>
    <dgm:pt modelId="{2629187F-3D9D-478A-BA2B-F38ACAFA46FC}">
      <dgm:prSet phldrT="[Text]"/>
      <dgm:spPr/>
      <dgm:t>
        <a:bodyPr/>
        <a:lstStyle/>
        <a:p>
          <a:r>
            <a:rPr lang="en-US" dirty="0" smtClean="0"/>
            <a:t>1542</a:t>
          </a:r>
          <a:endParaRPr lang="en-US" dirty="0"/>
        </a:p>
      </dgm:t>
    </dgm:pt>
    <dgm:pt modelId="{DF0B793F-1C96-4E1B-A79A-DD8A12897B04}" type="parTrans" cxnId="{CCD48955-8BF1-4AD8-BA51-2D526B2913BA}">
      <dgm:prSet/>
      <dgm:spPr/>
      <dgm:t>
        <a:bodyPr/>
        <a:lstStyle/>
        <a:p>
          <a:endParaRPr lang="en-US"/>
        </a:p>
      </dgm:t>
    </dgm:pt>
    <dgm:pt modelId="{D35C255B-6E6A-4937-9DE6-95707AAD5C5D}" type="sibTrans" cxnId="{CCD48955-8BF1-4AD8-BA51-2D526B2913BA}">
      <dgm:prSet/>
      <dgm:spPr/>
      <dgm:t>
        <a:bodyPr/>
        <a:lstStyle/>
        <a:p>
          <a:endParaRPr lang="en-US"/>
        </a:p>
      </dgm:t>
    </dgm:pt>
    <dgm:pt modelId="{C6936F6E-B119-4EA3-B62D-CAD99773C63B}">
      <dgm:prSet/>
      <dgm:spPr/>
      <dgm:t>
        <a:bodyPr/>
        <a:lstStyle/>
        <a:p>
          <a:r>
            <a:rPr lang="en-US" dirty="0" smtClean="0"/>
            <a:t>First documented contact with the West </a:t>
          </a:r>
          <a:endParaRPr lang="en-US" dirty="0"/>
        </a:p>
      </dgm:t>
    </dgm:pt>
    <dgm:pt modelId="{62FEB969-CF52-452E-B3BC-2B5592F3E9D0}" type="parTrans" cxnId="{14C9B608-6AAC-4FA5-84CB-FDCE54E758CA}">
      <dgm:prSet/>
      <dgm:spPr/>
      <dgm:t>
        <a:bodyPr/>
        <a:lstStyle/>
        <a:p>
          <a:endParaRPr lang="en-US"/>
        </a:p>
      </dgm:t>
    </dgm:pt>
    <dgm:pt modelId="{42AD9E0D-74F1-4141-B788-F44CF1EC6641}" type="sibTrans" cxnId="{14C9B608-6AAC-4FA5-84CB-FDCE54E758CA}">
      <dgm:prSet/>
      <dgm:spPr/>
      <dgm:t>
        <a:bodyPr/>
        <a:lstStyle/>
        <a:p>
          <a:endParaRPr lang="en-US"/>
        </a:p>
      </dgm:t>
    </dgm:pt>
    <dgm:pt modelId="{839F617C-A42F-4878-89FC-4368AA9B4297}">
      <dgm:prSet/>
      <dgm:spPr/>
      <dgm:t>
        <a:bodyPr/>
        <a:lstStyle/>
        <a:p>
          <a:r>
            <a:rPr lang="en-US" dirty="0" smtClean="0"/>
            <a:t>1650 </a:t>
          </a:r>
          <a:endParaRPr lang="en-US" dirty="0"/>
        </a:p>
      </dgm:t>
    </dgm:pt>
    <dgm:pt modelId="{276FA8BA-1046-4C0F-B27A-2BF5AB427568}" type="parTrans" cxnId="{7F6E4599-2CF7-45A9-8CF7-FDCC981638EF}">
      <dgm:prSet/>
      <dgm:spPr/>
      <dgm:t>
        <a:bodyPr/>
        <a:lstStyle/>
        <a:p>
          <a:endParaRPr lang="en-US"/>
        </a:p>
      </dgm:t>
    </dgm:pt>
    <dgm:pt modelId="{DD6E33D5-F687-4A69-8841-3EBA409042A5}" type="sibTrans" cxnId="{7F6E4599-2CF7-45A9-8CF7-FDCC981638EF}">
      <dgm:prSet/>
      <dgm:spPr/>
      <dgm:t>
        <a:bodyPr/>
        <a:lstStyle/>
        <a:p>
          <a:endParaRPr lang="en-US"/>
        </a:p>
      </dgm:t>
    </dgm:pt>
    <dgm:pt modelId="{DD9E8E10-B72E-40A8-A5DD-A578C2208DB8}">
      <dgm:prSet/>
      <dgm:spPr/>
      <dgm:t>
        <a:bodyPr/>
        <a:lstStyle/>
        <a:p>
          <a:r>
            <a:rPr lang="en-US" dirty="0" smtClean="0"/>
            <a:t>Japan forced all foreigners to leave, and barred contact with the rest of the world, starting a long period of isolation.</a:t>
          </a:r>
          <a:endParaRPr lang="en-US" dirty="0"/>
        </a:p>
      </dgm:t>
    </dgm:pt>
    <dgm:pt modelId="{C2F8C91A-950E-4A8A-BBA8-8FA2E089F494}" type="parTrans" cxnId="{863B1965-A451-41A1-922F-1B4A09A099EF}">
      <dgm:prSet/>
      <dgm:spPr/>
      <dgm:t>
        <a:bodyPr/>
        <a:lstStyle/>
        <a:p>
          <a:endParaRPr lang="en-US"/>
        </a:p>
      </dgm:t>
    </dgm:pt>
    <dgm:pt modelId="{C13FB392-734C-42D2-A7B5-A4CDDBF3E14A}" type="sibTrans" cxnId="{863B1965-A451-41A1-922F-1B4A09A099EF}">
      <dgm:prSet/>
      <dgm:spPr/>
      <dgm:t>
        <a:bodyPr/>
        <a:lstStyle/>
        <a:p>
          <a:endParaRPr lang="en-US"/>
        </a:p>
      </dgm:t>
    </dgm:pt>
    <dgm:pt modelId="{A1DE3AA5-6389-4B4C-A20C-CDC0A68E936D}">
      <dgm:prSet/>
      <dgm:spPr/>
      <dgm:t>
        <a:bodyPr/>
        <a:lstStyle/>
        <a:p>
          <a:r>
            <a:rPr lang="en-US" dirty="0" smtClean="0"/>
            <a:t>1854</a:t>
          </a:r>
          <a:endParaRPr lang="en-US" dirty="0"/>
        </a:p>
      </dgm:t>
    </dgm:pt>
    <dgm:pt modelId="{A48175EA-3FE3-45A5-A48D-0FADCEBE17E6}" type="parTrans" cxnId="{7ACD6C7E-5B07-4198-901B-FAFD36416227}">
      <dgm:prSet/>
      <dgm:spPr/>
      <dgm:t>
        <a:bodyPr/>
        <a:lstStyle/>
        <a:p>
          <a:endParaRPr lang="en-US"/>
        </a:p>
      </dgm:t>
    </dgm:pt>
    <dgm:pt modelId="{63C7DD8D-7710-4523-B39D-C1EA4ADB817B}" type="sibTrans" cxnId="{7ACD6C7E-5B07-4198-901B-FAFD36416227}">
      <dgm:prSet/>
      <dgm:spPr/>
      <dgm:t>
        <a:bodyPr/>
        <a:lstStyle/>
        <a:p>
          <a:endParaRPr lang="en-US"/>
        </a:p>
      </dgm:t>
    </dgm:pt>
    <dgm:pt modelId="{E1DB479D-25E6-4F48-A5C3-5E570C8E0B65}">
      <dgm:prSet/>
      <dgm:spPr/>
      <dgm:t>
        <a:bodyPr/>
        <a:lstStyle/>
        <a:p>
          <a:r>
            <a:rPr lang="en-US" dirty="0" smtClean="0"/>
            <a:t>US Navy negotiated the opening of Japan to the West with the Convention of Kanagawa </a:t>
          </a:r>
          <a:endParaRPr lang="en-US" dirty="0"/>
        </a:p>
      </dgm:t>
    </dgm:pt>
    <dgm:pt modelId="{110972C1-B5F4-482E-9185-6335BA12156E}" type="parTrans" cxnId="{87ACBD5B-9A83-406E-87B3-94B1E305118F}">
      <dgm:prSet/>
      <dgm:spPr/>
      <dgm:t>
        <a:bodyPr/>
        <a:lstStyle/>
        <a:p>
          <a:endParaRPr lang="en-US"/>
        </a:p>
      </dgm:t>
    </dgm:pt>
    <dgm:pt modelId="{81A99C23-28D7-496F-B191-A83214D17D81}" type="sibTrans" cxnId="{87ACBD5B-9A83-406E-87B3-94B1E305118F}">
      <dgm:prSet/>
      <dgm:spPr/>
      <dgm:t>
        <a:bodyPr/>
        <a:lstStyle/>
        <a:p>
          <a:endParaRPr lang="en-US"/>
        </a:p>
      </dgm:t>
    </dgm:pt>
    <dgm:pt modelId="{91B9E120-77C9-4E2A-AB21-85CBE7F8BBEB}" type="pres">
      <dgm:prSet presAssocID="{72900224-E593-4DEE-99BA-20E3780D1639}" presName="Name0" presStyleCnt="0">
        <dgm:presLayoutVars>
          <dgm:dir/>
          <dgm:resizeHandles val="exact"/>
        </dgm:presLayoutVars>
      </dgm:prSet>
      <dgm:spPr/>
    </dgm:pt>
    <dgm:pt modelId="{29A4F266-A7BC-4F7B-A0AD-4A7528FB7237}" type="pres">
      <dgm:prSet presAssocID="{3B9CC0ED-FA9E-42C8-91E3-B23C62078486}" presName="node" presStyleLbl="node1" presStyleIdx="0" presStyleCnt="6" custLinFactY="-6325" custLinFactNeighborY="-100000">
        <dgm:presLayoutVars>
          <dgm:bulletEnabled val="1"/>
        </dgm:presLayoutVars>
      </dgm:prSet>
      <dgm:spPr/>
      <dgm:t>
        <a:bodyPr/>
        <a:lstStyle/>
        <a:p>
          <a:endParaRPr lang="en-US"/>
        </a:p>
      </dgm:t>
    </dgm:pt>
    <dgm:pt modelId="{2F3F42F9-8B78-4BAB-A5AB-520F02B4CC7E}" type="pres">
      <dgm:prSet presAssocID="{1D0CBF20-0048-4575-8783-FA58C9FB73B8}" presName="sibTrans" presStyleLbl="sibTrans2D1" presStyleIdx="0" presStyleCnt="5"/>
      <dgm:spPr/>
      <dgm:t>
        <a:bodyPr/>
        <a:lstStyle/>
        <a:p>
          <a:endParaRPr lang="en-US"/>
        </a:p>
      </dgm:t>
    </dgm:pt>
    <dgm:pt modelId="{79C1224B-C8B2-4EB8-B911-27C0017B65AD}" type="pres">
      <dgm:prSet presAssocID="{1D0CBF20-0048-4575-8783-FA58C9FB73B8}" presName="connectorText" presStyleLbl="sibTrans2D1" presStyleIdx="0" presStyleCnt="5"/>
      <dgm:spPr/>
      <dgm:t>
        <a:bodyPr/>
        <a:lstStyle/>
        <a:p>
          <a:endParaRPr lang="en-US"/>
        </a:p>
      </dgm:t>
    </dgm:pt>
    <dgm:pt modelId="{0DBEC9B9-60EF-421C-B0E2-78D90733DE33}" type="pres">
      <dgm:prSet presAssocID="{703273AA-5FB6-4BF8-BB63-F29AE2E6C611}" presName="node" presStyleLbl="node1" presStyleIdx="1" presStyleCnt="6" custLinFactY="-6325" custLinFactNeighborX="5556" custLinFactNeighborY="-100000">
        <dgm:presLayoutVars>
          <dgm:bulletEnabled val="1"/>
        </dgm:presLayoutVars>
      </dgm:prSet>
      <dgm:spPr/>
      <dgm:t>
        <a:bodyPr/>
        <a:lstStyle/>
        <a:p>
          <a:endParaRPr lang="en-US"/>
        </a:p>
      </dgm:t>
    </dgm:pt>
    <dgm:pt modelId="{A6CD892C-C0C5-459F-86C9-081B1130574F}" type="pres">
      <dgm:prSet presAssocID="{E07CBD3D-DA9C-498B-9496-8EE16EBCD217}" presName="sibTrans" presStyleLbl="sibTrans2D1" presStyleIdx="1" presStyleCnt="5"/>
      <dgm:spPr/>
      <dgm:t>
        <a:bodyPr/>
        <a:lstStyle/>
        <a:p>
          <a:endParaRPr lang="en-US"/>
        </a:p>
      </dgm:t>
    </dgm:pt>
    <dgm:pt modelId="{C62325AC-0F59-497A-A05E-0E4E0DFBAF24}" type="pres">
      <dgm:prSet presAssocID="{E07CBD3D-DA9C-498B-9496-8EE16EBCD217}" presName="connectorText" presStyleLbl="sibTrans2D1" presStyleIdx="1" presStyleCnt="5"/>
      <dgm:spPr/>
      <dgm:t>
        <a:bodyPr/>
        <a:lstStyle/>
        <a:p>
          <a:endParaRPr lang="en-US"/>
        </a:p>
      </dgm:t>
    </dgm:pt>
    <dgm:pt modelId="{E693EFA0-7A19-4DDD-8864-7641FB895495}" type="pres">
      <dgm:prSet presAssocID="{B739C9D5-7BD1-4354-93E9-80CB79F23AAC}" presName="node" presStyleLbl="node1" presStyleIdx="2" presStyleCnt="6" custLinFactY="-6325" custLinFactNeighborX="5556" custLinFactNeighborY="-100000">
        <dgm:presLayoutVars>
          <dgm:bulletEnabled val="1"/>
        </dgm:presLayoutVars>
      </dgm:prSet>
      <dgm:spPr/>
      <dgm:t>
        <a:bodyPr/>
        <a:lstStyle/>
        <a:p>
          <a:endParaRPr lang="en-US"/>
        </a:p>
      </dgm:t>
    </dgm:pt>
    <dgm:pt modelId="{E5C4758B-8104-4091-9633-7D41F1EC46EE}" type="pres">
      <dgm:prSet presAssocID="{2E4E26D8-EEDE-4CA4-911E-517E82B4C17F}" presName="sibTrans" presStyleLbl="sibTrans2D1" presStyleIdx="2" presStyleCnt="5"/>
      <dgm:spPr/>
      <dgm:t>
        <a:bodyPr/>
        <a:lstStyle/>
        <a:p>
          <a:endParaRPr lang="en-US"/>
        </a:p>
      </dgm:t>
    </dgm:pt>
    <dgm:pt modelId="{6A5C1B9D-EAA1-4B83-B95F-B702F77A6596}" type="pres">
      <dgm:prSet presAssocID="{2E4E26D8-EEDE-4CA4-911E-517E82B4C17F}" presName="connectorText" presStyleLbl="sibTrans2D1" presStyleIdx="2" presStyleCnt="5"/>
      <dgm:spPr/>
      <dgm:t>
        <a:bodyPr/>
        <a:lstStyle/>
        <a:p>
          <a:endParaRPr lang="en-US"/>
        </a:p>
      </dgm:t>
    </dgm:pt>
    <dgm:pt modelId="{B77DFCDD-43A6-461F-BAFF-0366813773AA}" type="pres">
      <dgm:prSet presAssocID="{2629187F-3D9D-478A-BA2B-F38ACAFA46FC}" presName="node" presStyleLbl="node1" presStyleIdx="3" presStyleCnt="6" custLinFactY="-6325" custLinFactNeighborX="5556" custLinFactNeighborY="-100000">
        <dgm:presLayoutVars>
          <dgm:bulletEnabled val="1"/>
        </dgm:presLayoutVars>
      </dgm:prSet>
      <dgm:spPr/>
      <dgm:t>
        <a:bodyPr/>
        <a:lstStyle/>
        <a:p>
          <a:endParaRPr lang="en-US"/>
        </a:p>
      </dgm:t>
    </dgm:pt>
    <dgm:pt modelId="{294920B4-FF74-429B-B6B0-BEAC6A178E91}" type="pres">
      <dgm:prSet presAssocID="{D35C255B-6E6A-4937-9DE6-95707AAD5C5D}" presName="sibTrans" presStyleLbl="sibTrans2D1" presStyleIdx="3" presStyleCnt="5"/>
      <dgm:spPr/>
      <dgm:t>
        <a:bodyPr/>
        <a:lstStyle/>
        <a:p>
          <a:endParaRPr lang="en-US"/>
        </a:p>
      </dgm:t>
    </dgm:pt>
    <dgm:pt modelId="{A64E2010-5413-4403-9B8C-FD5B664915EE}" type="pres">
      <dgm:prSet presAssocID="{D35C255B-6E6A-4937-9DE6-95707AAD5C5D}" presName="connectorText" presStyleLbl="sibTrans2D1" presStyleIdx="3" presStyleCnt="5"/>
      <dgm:spPr/>
      <dgm:t>
        <a:bodyPr/>
        <a:lstStyle/>
        <a:p>
          <a:endParaRPr lang="en-US"/>
        </a:p>
      </dgm:t>
    </dgm:pt>
    <dgm:pt modelId="{D8513367-715F-43B3-A9B0-B84E74D16803}" type="pres">
      <dgm:prSet presAssocID="{839F617C-A42F-4878-89FC-4368AA9B4297}" presName="node" presStyleLbl="node1" presStyleIdx="4" presStyleCnt="6" custLinFactY="-6325" custLinFactNeighborX="5556" custLinFactNeighborY="-100000">
        <dgm:presLayoutVars>
          <dgm:bulletEnabled val="1"/>
        </dgm:presLayoutVars>
      </dgm:prSet>
      <dgm:spPr/>
      <dgm:t>
        <a:bodyPr/>
        <a:lstStyle/>
        <a:p>
          <a:endParaRPr lang="en-US"/>
        </a:p>
      </dgm:t>
    </dgm:pt>
    <dgm:pt modelId="{D5B988D2-1982-4282-8B85-859232070EF6}" type="pres">
      <dgm:prSet presAssocID="{DD6E33D5-F687-4A69-8841-3EBA409042A5}" presName="sibTrans" presStyleLbl="sibTrans2D1" presStyleIdx="4" presStyleCnt="5"/>
      <dgm:spPr/>
      <dgm:t>
        <a:bodyPr/>
        <a:lstStyle/>
        <a:p>
          <a:endParaRPr lang="en-US"/>
        </a:p>
      </dgm:t>
    </dgm:pt>
    <dgm:pt modelId="{CD1C7DE9-E930-44C5-B059-2B899A281658}" type="pres">
      <dgm:prSet presAssocID="{DD6E33D5-F687-4A69-8841-3EBA409042A5}" presName="connectorText" presStyleLbl="sibTrans2D1" presStyleIdx="4" presStyleCnt="5"/>
      <dgm:spPr/>
      <dgm:t>
        <a:bodyPr/>
        <a:lstStyle/>
        <a:p>
          <a:endParaRPr lang="en-US"/>
        </a:p>
      </dgm:t>
    </dgm:pt>
    <dgm:pt modelId="{826AF579-26AE-41F5-A1E4-2C672CAE8363}" type="pres">
      <dgm:prSet presAssocID="{A1DE3AA5-6389-4B4C-A20C-CDC0A68E936D}" presName="node" presStyleLbl="node1" presStyleIdx="5" presStyleCnt="6" custLinFactY="-6325" custLinFactNeighborX="5556" custLinFactNeighborY="-100000">
        <dgm:presLayoutVars>
          <dgm:bulletEnabled val="1"/>
        </dgm:presLayoutVars>
      </dgm:prSet>
      <dgm:spPr/>
      <dgm:t>
        <a:bodyPr/>
        <a:lstStyle/>
        <a:p>
          <a:endParaRPr lang="en-US"/>
        </a:p>
      </dgm:t>
    </dgm:pt>
  </dgm:ptLst>
  <dgm:cxnLst>
    <dgm:cxn modelId="{86FFDAA7-D78A-484B-ADB1-A66D418C44EA}" type="presOf" srcId="{E07CBD3D-DA9C-498B-9496-8EE16EBCD217}" destId="{C62325AC-0F59-497A-A05E-0E4E0DFBAF24}" srcOrd="1" destOrd="0" presId="urn:microsoft.com/office/officeart/2005/8/layout/process1"/>
    <dgm:cxn modelId="{A8C38722-C7D6-4A3E-A11B-FE1D5FF059D4}" type="presOf" srcId="{6CAB31EA-0680-4B3C-9CE6-30DAE8DBB078}" destId="{0DBEC9B9-60EF-421C-B0E2-78D90733DE33}" srcOrd="0" destOrd="1" presId="urn:microsoft.com/office/officeart/2005/8/layout/process1"/>
    <dgm:cxn modelId="{B82485A2-D389-4708-A96F-920EDDB93813}" type="presOf" srcId="{703273AA-5FB6-4BF8-BB63-F29AE2E6C611}" destId="{0DBEC9B9-60EF-421C-B0E2-78D90733DE33}" srcOrd="0" destOrd="0" presId="urn:microsoft.com/office/officeart/2005/8/layout/process1"/>
    <dgm:cxn modelId="{7F6E4599-2CF7-45A9-8CF7-FDCC981638EF}" srcId="{72900224-E593-4DEE-99BA-20E3780D1639}" destId="{839F617C-A42F-4878-89FC-4368AA9B4297}" srcOrd="4" destOrd="0" parTransId="{276FA8BA-1046-4C0F-B27A-2BF5AB427568}" sibTransId="{DD6E33D5-F687-4A69-8841-3EBA409042A5}"/>
    <dgm:cxn modelId="{A3E0E66E-8414-4C60-A7B4-590EC5DD516A}" type="presOf" srcId="{DD9E8E10-B72E-40A8-A5DD-A578C2208DB8}" destId="{D8513367-715F-43B3-A9B0-B84E74D16803}" srcOrd="0" destOrd="1" presId="urn:microsoft.com/office/officeart/2005/8/layout/process1"/>
    <dgm:cxn modelId="{CCD48955-8BF1-4AD8-BA51-2D526B2913BA}" srcId="{72900224-E593-4DEE-99BA-20E3780D1639}" destId="{2629187F-3D9D-478A-BA2B-F38ACAFA46FC}" srcOrd="3" destOrd="0" parTransId="{DF0B793F-1C96-4E1B-A79A-DD8A12897B04}" sibTransId="{D35C255B-6E6A-4937-9DE6-95707AAD5C5D}"/>
    <dgm:cxn modelId="{82989805-3E46-4E89-84D7-7582F195F55D}" type="presOf" srcId="{2629187F-3D9D-478A-BA2B-F38ACAFA46FC}" destId="{B77DFCDD-43A6-461F-BAFF-0366813773AA}" srcOrd="0" destOrd="0" presId="urn:microsoft.com/office/officeart/2005/8/layout/process1"/>
    <dgm:cxn modelId="{559F020B-0600-4FC1-B955-8AEF217C3FCD}" type="presOf" srcId="{2E4E26D8-EEDE-4CA4-911E-517E82B4C17F}" destId="{E5C4758B-8104-4091-9633-7D41F1EC46EE}" srcOrd="0" destOrd="0" presId="urn:microsoft.com/office/officeart/2005/8/layout/process1"/>
    <dgm:cxn modelId="{0FE6FDFE-F181-411D-B509-05C79A2C5E07}" type="presOf" srcId="{E07CBD3D-DA9C-498B-9496-8EE16EBCD217}" destId="{A6CD892C-C0C5-459F-86C9-081B1130574F}" srcOrd="0" destOrd="0" presId="urn:microsoft.com/office/officeart/2005/8/layout/process1"/>
    <dgm:cxn modelId="{14C9B608-6AAC-4FA5-84CB-FDCE54E758CA}" srcId="{2629187F-3D9D-478A-BA2B-F38ACAFA46FC}" destId="{C6936F6E-B119-4EA3-B62D-CAD99773C63B}" srcOrd="0" destOrd="0" parTransId="{62FEB969-CF52-452E-B3BC-2B5592F3E9D0}" sibTransId="{42AD9E0D-74F1-4141-B788-F44CF1EC6641}"/>
    <dgm:cxn modelId="{16B84CF5-F532-4319-ACAE-F460DA0DA21C}" type="presOf" srcId="{D35C255B-6E6A-4937-9DE6-95707AAD5C5D}" destId="{A64E2010-5413-4403-9B8C-FD5B664915EE}" srcOrd="1" destOrd="0" presId="urn:microsoft.com/office/officeart/2005/8/layout/process1"/>
    <dgm:cxn modelId="{32E884BA-DD30-40E6-A299-448A68FCC3C0}" srcId="{703273AA-5FB6-4BF8-BB63-F29AE2E6C611}" destId="{6CAB31EA-0680-4B3C-9CE6-30DAE8DBB078}" srcOrd="0" destOrd="0" parTransId="{A2E76E75-0D51-4D02-8E28-1D8E46A77198}" sibTransId="{0AB496A8-A279-4233-812B-764FA80C6BD5}"/>
    <dgm:cxn modelId="{7603C974-5601-417A-8AD9-1CACFC8E74C5}" type="presOf" srcId="{A1DE3AA5-6389-4B4C-A20C-CDC0A68E936D}" destId="{826AF579-26AE-41F5-A1E4-2C672CAE8363}" srcOrd="0" destOrd="0" presId="urn:microsoft.com/office/officeart/2005/8/layout/process1"/>
    <dgm:cxn modelId="{157E0205-EFB6-4944-B43A-7CC51FEE52E8}" srcId="{72900224-E593-4DEE-99BA-20E3780D1639}" destId="{B739C9D5-7BD1-4354-93E9-80CB79F23AAC}" srcOrd="2" destOrd="0" parTransId="{98FF8D51-9CD5-4B0A-857D-3B6EE2E20DBF}" sibTransId="{2E4E26D8-EEDE-4CA4-911E-517E82B4C17F}"/>
    <dgm:cxn modelId="{5B5BC619-76A4-4455-8D15-91F7D1ECE07B}" type="presOf" srcId="{1D0CBF20-0048-4575-8783-FA58C9FB73B8}" destId="{2F3F42F9-8B78-4BAB-A5AB-520F02B4CC7E}" srcOrd="0" destOrd="0" presId="urn:microsoft.com/office/officeart/2005/8/layout/process1"/>
    <dgm:cxn modelId="{57C4FD4C-2870-4925-817E-1BF4E68086D4}" type="presOf" srcId="{D35C255B-6E6A-4937-9DE6-95707AAD5C5D}" destId="{294920B4-FF74-429B-B6B0-BEAC6A178E91}" srcOrd="0" destOrd="0" presId="urn:microsoft.com/office/officeart/2005/8/layout/process1"/>
    <dgm:cxn modelId="{8ADEDE4F-2302-47AA-9BC8-747BAED62B98}" type="presOf" srcId="{B739C9D5-7BD1-4354-93E9-80CB79F23AAC}" destId="{E693EFA0-7A19-4DDD-8864-7641FB895495}" srcOrd="0" destOrd="0" presId="urn:microsoft.com/office/officeart/2005/8/layout/process1"/>
    <dgm:cxn modelId="{4E9A401E-D1FC-4CC6-B4F3-9F5B9DAECAFF}" type="presOf" srcId="{1D0CBF20-0048-4575-8783-FA58C9FB73B8}" destId="{79C1224B-C8B2-4EB8-B911-27C0017B65AD}" srcOrd="1" destOrd="0" presId="urn:microsoft.com/office/officeart/2005/8/layout/process1"/>
    <dgm:cxn modelId="{514A88A0-F1DD-4EF5-8A7F-BD759AB814D3}" srcId="{3B9CC0ED-FA9E-42C8-91E3-B23C62078486}" destId="{5898AC03-C6B1-44D6-A0AB-191D71251F8C}" srcOrd="0" destOrd="0" parTransId="{6E249689-B288-4E16-9E2E-1B34980529C5}" sibTransId="{9BAAF705-A26C-43DB-84C5-E4303B4EA9F4}"/>
    <dgm:cxn modelId="{00C3ECD3-BCC8-4249-8C53-37852AE036DC}" type="presOf" srcId="{E1DB479D-25E6-4F48-A5C3-5E570C8E0B65}" destId="{826AF579-26AE-41F5-A1E4-2C672CAE8363}" srcOrd="0" destOrd="1" presId="urn:microsoft.com/office/officeart/2005/8/layout/process1"/>
    <dgm:cxn modelId="{6F6E0127-D26A-46B3-B88C-BC49093C0067}" srcId="{72900224-E593-4DEE-99BA-20E3780D1639}" destId="{3B9CC0ED-FA9E-42C8-91E3-B23C62078486}" srcOrd="0" destOrd="0" parTransId="{F3F7B90F-A2BF-47D7-90C1-71EFB608C749}" sibTransId="{1D0CBF20-0048-4575-8783-FA58C9FB73B8}"/>
    <dgm:cxn modelId="{8F62270A-E64F-4668-99B0-74A944570B72}" type="presOf" srcId="{09983C1B-2CB8-4E04-8DEC-5C4E17BD7A9C}" destId="{E693EFA0-7A19-4DDD-8864-7641FB895495}" srcOrd="0" destOrd="1" presId="urn:microsoft.com/office/officeart/2005/8/layout/process1"/>
    <dgm:cxn modelId="{CD76B59D-014D-48C1-8838-A5C93059712B}" type="presOf" srcId="{3B9CC0ED-FA9E-42C8-91E3-B23C62078486}" destId="{29A4F266-A7BC-4F7B-A0AD-4A7528FB7237}" srcOrd="0" destOrd="0" presId="urn:microsoft.com/office/officeart/2005/8/layout/process1"/>
    <dgm:cxn modelId="{86375FF0-6BBB-4D3A-8F26-FDC8973985FC}" srcId="{B739C9D5-7BD1-4354-93E9-80CB79F23AAC}" destId="{09983C1B-2CB8-4E04-8DEC-5C4E17BD7A9C}" srcOrd="0" destOrd="0" parTransId="{07D886C5-CB99-44BD-A0FD-8E73CAFDF259}" sibTransId="{2C1B5A25-F415-499D-826F-08EE4291A6C2}"/>
    <dgm:cxn modelId="{863B1965-A451-41A1-922F-1B4A09A099EF}" srcId="{839F617C-A42F-4878-89FC-4368AA9B4297}" destId="{DD9E8E10-B72E-40A8-A5DD-A578C2208DB8}" srcOrd="0" destOrd="0" parTransId="{C2F8C91A-950E-4A8A-BBA8-8FA2E089F494}" sibTransId="{C13FB392-734C-42D2-A7B5-A4CDDBF3E14A}"/>
    <dgm:cxn modelId="{CBF80DCF-D3B7-4F3F-84DE-2F3AB231DBD8}" type="presOf" srcId="{5898AC03-C6B1-44D6-A0AB-191D71251F8C}" destId="{29A4F266-A7BC-4F7B-A0AD-4A7528FB7237}" srcOrd="0" destOrd="1" presId="urn:microsoft.com/office/officeart/2005/8/layout/process1"/>
    <dgm:cxn modelId="{B58BD01D-A1D9-43EC-B4DC-44DDCF46DE7C}" type="presOf" srcId="{DD6E33D5-F687-4A69-8841-3EBA409042A5}" destId="{CD1C7DE9-E930-44C5-B059-2B899A281658}" srcOrd="1" destOrd="0" presId="urn:microsoft.com/office/officeart/2005/8/layout/process1"/>
    <dgm:cxn modelId="{1AEA664F-DF0F-4766-8AE2-569B33DE3C7B}" type="presOf" srcId="{C6936F6E-B119-4EA3-B62D-CAD99773C63B}" destId="{B77DFCDD-43A6-461F-BAFF-0366813773AA}" srcOrd="0" destOrd="1" presId="urn:microsoft.com/office/officeart/2005/8/layout/process1"/>
    <dgm:cxn modelId="{87ACBD5B-9A83-406E-87B3-94B1E305118F}" srcId="{A1DE3AA5-6389-4B4C-A20C-CDC0A68E936D}" destId="{E1DB479D-25E6-4F48-A5C3-5E570C8E0B65}" srcOrd="0" destOrd="0" parTransId="{110972C1-B5F4-482E-9185-6335BA12156E}" sibTransId="{81A99C23-28D7-496F-B191-A83214D17D81}"/>
    <dgm:cxn modelId="{2A218243-ED04-455D-8618-A3A6258AF7BC}" srcId="{72900224-E593-4DEE-99BA-20E3780D1639}" destId="{703273AA-5FB6-4BF8-BB63-F29AE2E6C611}" srcOrd="1" destOrd="0" parTransId="{C9BE8F0D-64EC-4E3C-83F1-C61E3E38482A}" sibTransId="{E07CBD3D-DA9C-498B-9496-8EE16EBCD217}"/>
    <dgm:cxn modelId="{ACD46B4D-744B-4E07-A5D3-ED626FF47CCB}" type="presOf" srcId="{2E4E26D8-EEDE-4CA4-911E-517E82B4C17F}" destId="{6A5C1B9D-EAA1-4B83-B95F-B702F77A6596}" srcOrd="1" destOrd="0" presId="urn:microsoft.com/office/officeart/2005/8/layout/process1"/>
    <dgm:cxn modelId="{C45CEA24-FF29-4880-AEFA-A56D6479B430}" type="presOf" srcId="{839F617C-A42F-4878-89FC-4368AA9B4297}" destId="{D8513367-715F-43B3-A9B0-B84E74D16803}" srcOrd="0" destOrd="0" presId="urn:microsoft.com/office/officeart/2005/8/layout/process1"/>
    <dgm:cxn modelId="{458AFEC3-C7E7-43F8-89B8-72C5547EBE89}" type="presOf" srcId="{72900224-E593-4DEE-99BA-20E3780D1639}" destId="{91B9E120-77C9-4E2A-AB21-85CBE7F8BBEB}" srcOrd="0" destOrd="0" presId="urn:microsoft.com/office/officeart/2005/8/layout/process1"/>
    <dgm:cxn modelId="{7ACD6C7E-5B07-4198-901B-FAFD36416227}" srcId="{72900224-E593-4DEE-99BA-20E3780D1639}" destId="{A1DE3AA5-6389-4B4C-A20C-CDC0A68E936D}" srcOrd="5" destOrd="0" parTransId="{A48175EA-3FE3-45A5-A48D-0FADCEBE17E6}" sibTransId="{63C7DD8D-7710-4523-B39D-C1EA4ADB817B}"/>
    <dgm:cxn modelId="{036DB0D0-B7F0-4605-93EA-1F729B324C3B}" type="presOf" srcId="{DD6E33D5-F687-4A69-8841-3EBA409042A5}" destId="{D5B988D2-1982-4282-8B85-859232070EF6}" srcOrd="0" destOrd="0" presId="urn:microsoft.com/office/officeart/2005/8/layout/process1"/>
    <dgm:cxn modelId="{27F5D4CE-9025-42E8-A115-C4F3812C2605}" type="presParOf" srcId="{91B9E120-77C9-4E2A-AB21-85CBE7F8BBEB}" destId="{29A4F266-A7BC-4F7B-A0AD-4A7528FB7237}" srcOrd="0" destOrd="0" presId="urn:microsoft.com/office/officeart/2005/8/layout/process1"/>
    <dgm:cxn modelId="{789F208F-1C1D-4DB9-BEBE-50F46FB48C01}" type="presParOf" srcId="{91B9E120-77C9-4E2A-AB21-85CBE7F8BBEB}" destId="{2F3F42F9-8B78-4BAB-A5AB-520F02B4CC7E}" srcOrd="1" destOrd="0" presId="urn:microsoft.com/office/officeart/2005/8/layout/process1"/>
    <dgm:cxn modelId="{9D8CED40-C04D-4F15-8043-737B505E0491}" type="presParOf" srcId="{2F3F42F9-8B78-4BAB-A5AB-520F02B4CC7E}" destId="{79C1224B-C8B2-4EB8-B911-27C0017B65AD}" srcOrd="0" destOrd="0" presId="urn:microsoft.com/office/officeart/2005/8/layout/process1"/>
    <dgm:cxn modelId="{CB8F135E-5845-498D-942D-BF4FA01001C7}" type="presParOf" srcId="{91B9E120-77C9-4E2A-AB21-85CBE7F8BBEB}" destId="{0DBEC9B9-60EF-421C-B0E2-78D90733DE33}" srcOrd="2" destOrd="0" presId="urn:microsoft.com/office/officeart/2005/8/layout/process1"/>
    <dgm:cxn modelId="{D519648C-0E2F-4E75-A511-F8D0ADE2B5AA}" type="presParOf" srcId="{91B9E120-77C9-4E2A-AB21-85CBE7F8BBEB}" destId="{A6CD892C-C0C5-459F-86C9-081B1130574F}" srcOrd="3" destOrd="0" presId="urn:microsoft.com/office/officeart/2005/8/layout/process1"/>
    <dgm:cxn modelId="{B355F151-3FC7-40F3-94CC-C02341325CF1}" type="presParOf" srcId="{A6CD892C-C0C5-459F-86C9-081B1130574F}" destId="{C62325AC-0F59-497A-A05E-0E4E0DFBAF24}" srcOrd="0" destOrd="0" presId="urn:microsoft.com/office/officeart/2005/8/layout/process1"/>
    <dgm:cxn modelId="{D0BE11F6-CEEA-4CC2-905D-F86950A3736C}" type="presParOf" srcId="{91B9E120-77C9-4E2A-AB21-85CBE7F8BBEB}" destId="{E693EFA0-7A19-4DDD-8864-7641FB895495}" srcOrd="4" destOrd="0" presId="urn:microsoft.com/office/officeart/2005/8/layout/process1"/>
    <dgm:cxn modelId="{D93ECE02-F280-40EC-81BB-8849432B703C}" type="presParOf" srcId="{91B9E120-77C9-4E2A-AB21-85CBE7F8BBEB}" destId="{E5C4758B-8104-4091-9633-7D41F1EC46EE}" srcOrd="5" destOrd="0" presId="urn:microsoft.com/office/officeart/2005/8/layout/process1"/>
    <dgm:cxn modelId="{8F552AB4-1443-4F8C-838F-F343B797DB8E}" type="presParOf" srcId="{E5C4758B-8104-4091-9633-7D41F1EC46EE}" destId="{6A5C1B9D-EAA1-4B83-B95F-B702F77A6596}" srcOrd="0" destOrd="0" presId="urn:microsoft.com/office/officeart/2005/8/layout/process1"/>
    <dgm:cxn modelId="{069CCB26-BBDD-418E-8AFD-66569F924520}" type="presParOf" srcId="{91B9E120-77C9-4E2A-AB21-85CBE7F8BBEB}" destId="{B77DFCDD-43A6-461F-BAFF-0366813773AA}" srcOrd="6" destOrd="0" presId="urn:microsoft.com/office/officeart/2005/8/layout/process1"/>
    <dgm:cxn modelId="{8D9E80EB-A179-4CEC-B9DA-0A1793EB1F66}" type="presParOf" srcId="{91B9E120-77C9-4E2A-AB21-85CBE7F8BBEB}" destId="{294920B4-FF74-429B-B6B0-BEAC6A178E91}" srcOrd="7" destOrd="0" presId="urn:microsoft.com/office/officeart/2005/8/layout/process1"/>
    <dgm:cxn modelId="{5149A566-6FE8-401D-BE1C-4A57747D37FD}" type="presParOf" srcId="{294920B4-FF74-429B-B6B0-BEAC6A178E91}" destId="{A64E2010-5413-4403-9B8C-FD5B664915EE}" srcOrd="0" destOrd="0" presId="urn:microsoft.com/office/officeart/2005/8/layout/process1"/>
    <dgm:cxn modelId="{7C1840B6-7C01-4CE4-9F90-B73F31344CFF}" type="presParOf" srcId="{91B9E120-77C9-4E2A-AB21-85CBE7F8BBEB}" destId="{D8513367-715F-43B3-A9B0-B84E74D16803}" srcOrd="8" destOrd="0" presId="urn:microsoft.com/office/officeart/2005/8/layout/process1"/>
    <dgm:cxn modelId="{82A46323-901F-46B8-96FB-41C387728571}" type="presParOf" srcId="{91B9E120-77C9-4E2A-AB21-85CBE7F8BBEB}" destId="{D5B988D2-1982-4282-8B85-859232070EF6}" srcOrd="9" destOrd="0" presId="urn:microsoft.com/office/officeart/2005/8/layout/process1"/>
    <dgm:cxn modelId="{7AEBE713-083E-4295-B336-79567DE51280}" type="presParOf" srcId="{D5B988D2-1982-4282-8B85-859232070EF6}" destId="{CD1C7DE9-E930-44C5-B059-2B899A281658}" srcOrd="0" destOrd="0" presId="urn:microsoft.com/office/officeart/2005/8/layout/process1"/>
    <dgm:cxn modelId="{702EA17D-1BDB-4F3B-B85D-3828AFAD5BCA}" type="presParOf" srcId="{91B9E120-77C9-4E2A-AB21-85CBE7F8BBEB}" destId="{826AF579-26AE-41F5-A1E4-2C672CAE8363}"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7A2DD-A851-4E80-B574-48C634BA0221}" type="doc">
      <dgm:prSet loTypeId="urn:microsoft.com/office/officeart/2005/8/layout/process1" loCatId="process" qsTypeId="urn:microsoft.com/office/officeart/2005/8/quickstyle/simple1" qsCatId="simple" csTypeId="urn:microsoft.com/office/officeart/2005/8/colors/accent1_2" csCatId="accent1" phldr="1"/>
      <dgm:spPr/>
    </dgm:pt>
    <dgm:pt modelId="{02B88834-886E-4BEA-A59C-68CED5B616C3}">
      <dgm:prSet phldrT="[Text]"/>
      <dgm:spPr/>
      <dgm:t>
        <a:bodyPr/>
        <a:lstStyle/>
        <a:p>
          <a:r>
            <a:rPr lang="en-US" dirty="0" smtClean="0"/>
            <a:t>1868</a:t>
          </a:r>
          <a:endParaRPr lang="en-US" dirty="0"/>
        </a:p>
      </dgm:t>
    </dgm:pt>
    <dgm:pt modelId="{9BB37BB6-D334-4E3A-AE1E-B842D3EC21F6}" type="parTrans" cxnId="{5E963249-363F-4043-B96C-4CEE00165885}">
      <dgm:prSet/>
      <dgm:spPr/>
      <dgm:t>
        <a:bodyPr/>
        <a:lstStyle/>
        <a:p>
          <a:endParaRPr lang="en-US"/>
        </a:p>
      </dgm:t>
    </dgm:pt>
    <dgm:pt modelId="{FD736868-137D-4598-9C7A-C8E40278BA71}" type="sibTrans" cxnId="{5E963249-363F-4043-B96C-4CEE00165885}">
      <dgm:prSet/>
      <dgm:spPr/>
      <dgm:t>
        <a:bodyPr/>
        <a:lstStyle/>
        <a:p>
          <a:endParaRPr lang="en-US"/>
        </a:p>
      </dgm:t>
    </dgm:pt>
    <dgm:pt modelId="{8E3C3D47-B291-4B42-8098-1613088E1082}">
      <dgm:prSet phldrT="[Text]"/>
      <dgm:spPr/>
      <dgm:t>
        <a:bodyPr/>
        <a:lstStyle/>
        <a:p>
          <a:r>
            <a:rPr lang="en-US" dirty="0" smtClean="0"/>
            <a:t>1894-1895</a:t>
          </a:r>
          <a:endParaRPr lang="en-US" dirty="0"/>
        </a:p>
      </dgm:t>
    </dgm:pt>
    <dgm:pt modelId="{6CFAD2BB-C56B-4DF0-886A-026FDB1E5E5D}" type="parTrans" cxnId="{7FBF49D0-4A49-4EA9-88F0-EE185513D97D}">
      <dgm:prSet/>
      <dgm:spPr/>
      <dgm:t>
        <a:bodyPr/>
        <a:lstStyle/>
        <a:p>
          <a:endParaRPr lang="en-US"/>
        </a:p>
      </dgm:t>
    </dgm:pt>
    <dgm:pt modelId="{ED6FF281-A95D-4D4C-BA05-27B9FDC2AE45}" type="sibTrans" cxnId="{7FBF49D0-4A49-4EA9-88F0-EE185513D97D}">
      <dgm:prSet/>
      <dgm:spPr/>
      <dgm:t>
        <a:bodyPr/>
        <a:lstStyle/>
        <a:p>
          <a:endParaRPr lang="en-US"/>
        </a:p>
      </dgm:t>
    </dgm:pt>
    <dgm:pt modelId="{8E8CF77A-98EB-46BC-BE78-3F431D2170D3}">
      <dgm:prSet phldrT="[Text]"/>
      <dgm:spPr/>
      <dgm:t>
        <a:bodyPr/>
        <a:lstStyle/>
        <a:p>
          <a:r>
            <a:rPr lang="en-US" dirty="0" smtClean="0"/>
            <a:t>1905</a:t>
          </a:r>
          <a:endParaRPr lang="en-US" dirty="0"/>
        </a:p>
      </dgm:t>
    </dgm:pt>
    <dgm:pt modelId="{5080209A-F3C4-4BC7-9CDA-AB3A69C11C56}" type="parTrans" cxnId="{6C7AACF7-5F84-4CE8-81A5-2330D407E1AB}">
      <dgm:prSet/>
      <dgm:spPr/>
      <dgm:t>
        <a:bodyPr/>
        <a:lstStyle/>
        <a:p>
          <a:endParaRPr lang="en-US"/>
        </a:p>
      </dgm:t>
    </dgm:pt>
    <dgm:pt modelId="{A96A5E96-2623-4BC5-807A-05670B3537BE}" type="sibTrans" cxnId="{6C7AACF7-5F84-4CE8-81A5-2330D407E1AB}">
      <dgm:prSet/>
      <dgm:spPr/>
      <dgm:t>
        <a:bodyPr/>
        <a:lstStyle/>
        <a:p>
          <a:endParaRPr lang="en-US"/>
        </a:p>
      </dgm:t>
    </dgm:pt>
    <dgm:pt modelId="{8588827D-43D0-41E4-9349-34A330E859BA}">
      <dgm:prSet phldrT="[Text]"/>
      <dgm:spPr/>
      <dgm:t>
        <a:bodyPr/>
        <a:lstStyle/>
        <a:p>
          <a:r>
            <a:rPr lang="en-US" dirty="0" smtClean="0"/>
            <a:t>Feudal system abolished </a:t>
          </a:r>
        </a:p>
      </dgm:t>
    </dgm:pt>
    <dgm:pt modelId="{D12D8DA6-9EAC-412D-BDC9-C840E3F9BA76}" type="parTrans" cxnId="{B9A19BA4-0C88-4EEA-A55F-79F76999FE9E}">
      <dgm:prSet/>
      <dgm:spPr/>
      <dgm:t>
        <a:bodyPr/>
        <a:lstStyle/>
        <a:p>
          <a:endParaRPr lang="en-US"/>
        </a:p>
      </dgm:t>
    </dgm:pt>
    <dgm:pt modelId="{32E6C3D1-3545-43CC-9A48-219457A4D5CC}" type="sibTrans" cxnId="{B9A19BA4-0C88-4EEA-A55F-79F76999FE9E}">
      <dgm:prSet/>
      <dgm:spPr/>
      <dgm:t>
        <a:bodyPr/>
        <a:lstStyle/>
        <a:p>
          <a:endParaRPr lang="en-US"/>
        </a:p>
      </dgm:t>
    </dgm:pt>
    <dgm:pt modelId="{849C2492-A61E-4533-8222-EBD098EF5CE0}">
      <dgm:prSet phldrT="[Text]"/>
      <dgm:spPr/>
      <dgm:t>
        <a:bodyPr/>
        <a:lstStyle/>
        <a:p>
          <a:r>
            <a:rPr lang="en-US" dirty="0" smtClean="0"/>
            <a:t>War with China over Korea</a:t>
          </a:r>
          <a:endParaRPr lang="en-US" dirty="0"/>
        </a:p>
      </dgm:t>
    </dgm:pt>
    <dgm:pt modelId="{7CADB8B1-451B-4762-B868-E15ED5D1F685}" type="parTrans" cxnId="{69E99864-3C7B-4D5E-AC8F-FCEE6688E6DC}">
      <dgm:prSet/>
      <dgm:spPr/>
      <dgm:t>
        <a:bodyPr/>
        <a:lstStyle/>
        <a:p>
          <a:endParaRPr lang="en-US"/>
        </a:p>
      </dgm:t>
    </dgm:pt>
    <dgm:pt modelId="{E6DC9BB7-A013-4CC2-B606-829C2DE9A414}" type="sibTrans" cxnId="{69E99864-3C7B-4D5E-AC8F-FCEE6688E6DC}">
      <dgm:prSet/>
      <dgm:spPr/>
      <dgm:t>
        <a:bodyPr/>
        <a:lstStyle/>
        <a:p>
          <a:endParaRPr lang="en-US"/>
        </a:p>
      </dgm:t>
    </dgm:pt>
    <dgm:pt modelId="{D32EA765-573E-4CF2-963C-4BA85D1EB622}">
      <dgm:prSet phldrT="[Text]"/>
      <dgm:spPr/>
      <dgm:t>
        <a:bodyPr/>
        <a:lstStyle/>
        <a:p>
          <a:r>
            <a:rPr lang="en-US" dirty="0" smtClean="0"/>
            <a:t>Defeated Russia in War over Korea</a:t>
          </a:r>
          <a:endParaRPr lang="en-US" dirty="0"/>
        </a:p>
      </dgm:t>
    </dgm:pt>
    <dgm:pt modelId="{250BB3D3-683B-4123-B38C-09A1578B6578}" type="parTrans" cxnId="{3F275F5B-8D5E-4CC2-AAD4-65A4DAA896D7}">
      <dgm:prSet/>
      <dgm:spPr/>
      <dgm:t>
        <a:bodyPr/>
        <a:lstStyle/>
        <a:p>
          <a:endParaRPr lang="en-US"/>
        </a:p>
      </dgm:t>
    </dgm:pt>
    <dgm:pt modelId="{A2B9884E-4F61-43FB-BC96-BD7083F86189}" type="sibTrans" cxnId="{3F275F5B-8D5E-4CC2-AAD4-65A4DAA896D7}">
      <dgm:prSet/>
      <dgm:spPr/>
      <dgm:t>
        <a:bodyPr/>
        <a:lstStyle/>
        <a:p>
          <a:endParaRPr lang="en-US"/>
        </a:p>
      </dgm:t>
    </dgm:pt>
    <dgm:pt modelId="{95B9F283-8A7B-4A7F-81D8-15F975C28061}">
      <dgm:prSet phldrT="[Text]"/>
      <dgm:spPr/>
      <dgm:t>
        <a:bodyPr/>
        <a:lstStyle/>
        <a:p>
          <a:r>
            <a:rPr lang="en-US" dirty="0" smtClean="0"/>
            <a:t>1919</a:t>
          </a:r>
          <a:endParaRPr lang="en-US" dirty="0"/>
        </a:p>
      </dgm:t>
    </dgm:pt>
    <dgm:pt modelId="{A673B189-219C-49C9-997F-D2D8FA0D8122}" type="parTrans" cxnId="{704180BA-BD52-49CE-B24C-B7A752981396}">
      <dgm:prSet/>
      <dgm:spPr/>
      <dgm:t>
        <a:bodyPr/>
        <a:lstStyle/>
        <a:p>
          <a:endParaRPr lang="en-US"/>
        </a:p>
      </dgm:t>
    </dgm:pt>
    <dgm:pt modelId="{AA49733E-EE8D-4FCB-A46F-4DE11AC05817}" type="sibTrans" cxnId="{704180BA-BD52-49CE-B24C-B7A752981396}">
      <dgm:prSet/>
      <dgm:spPr/>
      <dgm:t>
        <a:bodyPr/>
        <a:lstStyle/>
        <a:p>
          <a:endParaRPr lang="en-US"/>
        </a:p>
      </dgm:t>
    </dgm:pt>
    <dgm:pt modelId="{AEBAA145-85ED-4AB6-9309-B0BECE61C4F5}">
      <dgm:prSet phldrT="[Text]"/>
      <dgm:spPr/>
      <dgm:t>
        <a:bodyPr/>
        <a:lstStyle/>
        <a:p>
          <a:r>
            <a:rPr lang="en-US" dirty="0" smtClean="0"/>
            <a:t>WW1 ends with Treaty of Versailles </a:t>
          </a:r>
          <a:endParaRPr lang="en-US" dirty="0"/>
        </a:p>
      </dgm:t>
    </dgm:pt>
    <dgm:pt modelId="{3842C028-4A90-478E-94FD-668AC8027595}" type="parTrans" cxnId="{2594B692-814F-4D8D-B68E-7F705C7D42BE}">
      <dgm:prSet/>
      <dgm:spPr/>
      <dgm:t>
        <a:bodyPr/>
        <a:lstStyle/>
        <a:p>
          <a:endParaRPr lang="en-US"/>
        </a:p>
      </dgm:t>
    </dgm:pt>
    <dgm:pt modelId="{7C71FD08-E8DB-4EB4-9C8F-2BC2C4AC2959}" type="sibTrans" cxnId="{2594B692-814F-4D8D-B68E-7F705C7D42BE}">
      <dgm:prSet/>
      <dgm:spPr/>
      <dgm:t>
        <a:bodyPr/>
        <a:lstStyle/>
        <a:p>
          <a:endParaRPr lang="en-US"/>
        </a:p>
      </dgm:t>
    </dgm:pt>
    <dgm:pt modelId="{3D2136C2-1712-4ACE-ACA1-6B0A8A0FC657}">
      <dgm:prSet phldrT="[Text]"/>
      <dgm:spPr/>
      <dgm:t>
        <a:bodyPr/>
        <a:lstStyle/>
        <a:p>
          <a:r>
            <a:rPr lang="en-US" dirty="0" smtClean="0"/>
            <a:t>1930s</a:t>
          </a:r>
          <a:endParaRPr lang="en-US" dirty="0"/>
        </a:p>
      </dgm:t>
    </dgm:pt>
    <dgm:pt modelId="{4A14835E-6EE5-400A-A4D6-79E17DA67BD3}" type="parTrans" cxnId="{6D4AC304-CB92-4A13-8A73-701B63D8DB24}">
      <dgm:prSet/>
      <dgm:spPr/>
      <dgm:t>
        <a:bodyPr/>
        <a:lstStyle/>
        <a:p>
          <a:endParaRPr lang="en-US"/>
        </a:p>
      </dgm:t>
    </dgm:pt>
    <dgm:pt modelId="{AF63316F-0779-45EE-85E8-BE17D5CC38FD}" type="sibTrans" cxnId="{6D4AC304-CB92-4A13-8A73-701B63D8DB24}">
      <dgm:prSet/>
      <dgm:spPr/>
      <dgm:t>
        <a:bodyPr/>
        <a:lstStyle/>
        <a:p>
          <a:endParaRPr lang="en-US"/>
        </a:p>
      </dgm:t>
    </dgm:pt>
    <dgm:pt modelId="{647FB51C-6701-4CEC-8785-6E0BEFF1B0D4}">
      <dgm:prSet/>
      <dgm:spPr/>
      <dgm:t>
        <a:bodyPr/>
        <a:lstStyle/>
        <a:p>
          <a:r>
            <a:rPr lang="en-US" dirty="0" smtClean="0"/>
            <a:t>Military leaders became increasingly influential </a:t>
          </a:r>
          <a:endParaRPr lang="en-US" dirty="0"/>
        </a:p>
      </dgm:t>
    </dgm:pt>
    <dgm:pt modelId="{559ADD70-4BFE-49AE-BE52-44CC7B59DD68}" type="parTrans" cxnId="{14719532-01A6-4AB3-87DD-5B8ED5908752}">
      <dgm:prSet/>
      <dgm:spPr/>
      <dgm:t>
        <a:bodyPr/>
        <a:lstStyle/>
        <a:p>
          <a:endParaRPr lang="en-US"/>
        </a:p>
      </dgm:t>
    </dgm:pt>
    <dgm:pt modelId="{B1818734-F7E7-46FA-9AC3-20B0E5566965}" type="sibTrans" cxnId="{14719532-01A6-4AB3-87DD-5B8ED5908752}">
      <dgm:prSet/>
      <dgm:spPr/>
      <dgm:t>
        <a:bodyPr/>
        <a:lstStyle/>
        <a:p>
          <a:endParaRPr lang="en-US"/>
        </a:p>
      </dgm:t>
    </dgm:pt>
    <dgm:pt modelId="{E752684F-31DD-4A9B-88D3-003CD37F1C03}">
      <dgm:prSet/>
      <dgm:spPr/>
      <dgm:t>
        <a:bodyPr/>
        <a:lstStyle/>
        <a:p>
          <a:r>
            <a:rPr lang="en-US" dirty="0" smtClean="0"/>
            <a:t>1931</a:t>
          </a:r>
          <a:endParaRPr lang="en-US" dirty="0"/>
        </a:p>
      </dgm:t>
    </dgm:pt>
    <dgm:pt modelId="{3AAFD178-3914-4997-9C17-309848BA1507}" type="parTrans" cxnId="{86035197-EE05-4574-9485-D827056DFD5C}">
      <dgm:prSet/>
      <dgm:spPr/>
      <dgm:t>
        <a:bodyPr/>
        <a:lstStyle/>
        <a:p>
          <a:endParaRPr lang="en-US"/>
        </a:p>
      </dgm:t>
    </dgm:pt>
    <dgm:pt modelId="{D51B3371-03EA-49F2-9F7C-B13BD7FCC728}" type="sibTrans" cxnId="{86035197-EE05-4574-9485-D827056DFD5C}">
      <dgm:prSet/>
      <dgm:spPr/>
      <dgm:t>
        <a:bodyPr/>
        <a:lstStyle/>
        <a:p>
          <a:endParaRPr lang="en-US"/>
        </a:p>
      </dgm:t>
    </dgm:pt>
    <dgm:pt modelId="{96BB77ED-E190-41D4-8B99-36D3AAFAB25D}">
      <dgm:prSet/>
      <dgm:spPr/>
      <dgm:t>
        <a:bodyPr/>
        <a:lstStyle/>
        <a:p>
          <a:r>
            <a:rPr lang="en-US" dirty="0" smtClean="0"/>
            <a:t>Japan invades Manchuria  and sets up a puppet state </a:t>
          </a:r>
          <a:endParaRPr lang="en-US" dirty="0"/>
        </a:p>
      </dgm:t>
    </dgm:pt>
    <dgm:pt modelId="{A6C51F26-6230-428A-90E5-D36AC829F77C}" type="parTrans" cxnId="{1B4F954A-507D-4AC5-8B36-616C70694FD1}">
      <dgm:prSet/>
      <dgm:spPr/>
      <dgm:t>
        <a:bodyPr/>
        <a:lstStyle/>
        <a:p>
          <a:endParaRPr lang="en-US"/>
        </a:p>
      </dgm:t>
    </dgm:pt>
    <dgm:pt modelId="{B4856FBC-69DD-4DAF-8EEF-5568427B4CE7}" type="sibTrans" cxnId="{1B4F954A-507D-4AC5-8B36-616C70694FD1}">
      <dgm:prSet/>
      <dgm:spPr/>
      <dgm:t>
        <a:bodyPr/>
        <a:lstStyle/>
        <a:p>
          <a:endParaRPr lang="en-US"/>
        </a:p>
      </dgm:t>
    </dgm:pt>
    <dgm:pt modelId="{F9414FA9-570B-4E64-B17B-30025A74D2BE}" type="pres">
      <dgm:prSet presAssocID="{8B57A2DD-A851-4E80-B574-48C634BA0221}" presName="Name0" presStyleCnt="0">
        <dgm:presLayoutVars>
          <dgm:dir/>
          <dgm:resizeHandles val="exact"/>
        </dgm:presLayoutVars>
      </dgm:prSet>
      <dgm:spPr/>
    </dgm:pt>
    <dgm:pt modelId="{A708F8A2-5E71-49C8-8315-5B9143800060}" type="pres">
      <dgm:prSet presAssocID="{02B88834-886E-4BEA-A59C-68CED5B616C3}" presName="node" presStyleLbl="node1" presStyleIdx="0" presStyleCnt="6" custLinFactNeighborX="34483" custLinFactNeighborY="6783">
        <dgm:presLayoutVars>
          <dgm:bulletEnabled val="1"/>
        </dgm:presLayoutVars>
      </dgm:prSet>
      <dgm:spPr/>
      <dgm:t>
        <a:bodyPr/>
        <a:lstStyle/>
        <a:p>
          <a:endParaRPr lang="en-US"/>
        </a:p>
      </dgm:t>
    </dgm:pt>
    <dgm:pt modelId="{D7EE513B-6F16-451A-86C2-E366F878993D}" type="pres">
      <dgm:prSet presAssocID="{FD736868-137D-4598-9C7A-C8E40278BA71}" presName="sibTrans" presStyleLbl="sibTrans2D1" presStyleIdx="0" presStyleCnt="5"/>
      <dgm:spPr/>
      <dgm:t>
        <a:bodyPr/>
        <a:lstStyle/>
        <a:p>
          <a:endParaRPr lang="en-US"/>
        </a:p>
      </dgm:t>
    </dgm:pt>
    <dgm:pt modelId="{4777F96F-492E-44E5-8A99-E3E1CF659F38}" type="pres">
      <dgm:prSet presAssocID="{FD736868-137D-4598-9C7A-C8E40278BA71}" presName="connectorText" presStyleLbl="sibTrans2D1" presStyleIdx="0" presStyleCnt="5"/>
      <dgm:spPr/>
      <dgm:t>
        <a:bodyPr/>
        <a:lstStyle/>
        <a:p>
          <a:endParaRPr lang="en-US"/>
        </a:p>
      </dgm:t>
    </dgm:pt>
    <dgm:pt modelId="{9C29FAF0-434D-4529-8E5A-25583A43C4B8}" type="pres">
      <dgm:prSet presAssocID="{8E3C3D47-B291-4B42-8098-1613088E1082}" presName="node" presStyleLbl="node1" presStyleIdx="1" presStyleCnt="6" custLinFactNeighborX="12069" custLinFactNeighborY="6783">
        <dgm:presLayoutVars>
          <dgm:bulletEnabled val="1"/>
        </dgm:presLayoutVars>
      </dgm:prSet>
      <dgm:spPr/>
      <dgm:t>
        <a:bodyPr/>
        <a:lstStyle/>
        <a:p>
          <a:endParaRPr lang="en-US"/>
        </a:p>
      </dgm:t>
    </dgm:pt>
    <dgm:pt modelId="{BF9DA3CB-9D87-4EAB-88E9-F5995E039856}" type="pres">
      <dgm:prSet presAssocID="{ED6FF281-A95D-4D4C-BA05-27B9FDC2AE45}" presName="sibTrans" presStyleLbl="sibTrans2D1" presStyleIdx="1" presStyleCnt="5"/>
      <dgm:spPr/>
      <dgm:t>
        <a:bodyPr/>
        <a:lstStyle/>
        <a:p>
          <a:endParaRPr lang="en-US"/>
        </a:p>
      </dgm:t>
    </dgm:pt>
    <dgm:pt modelId="{0568E1B9-E4D8-4645-8D2B-9286FDC3641E}" type="pres">
      <dgm:prSet presAssocID="{ED6FF281-A95D-4D4C-BA05-27B9FDC2AE45}" presName="connectorText" presStyleLbl="sibTrans2D1" presStyleIdx="1" presStyleCnt="5"/>
      <dgm:spPr/>
      <dgm:t>
        <a:bodyPr/>
        <a:lstStyle/>
        <a:p>
          <a:endParaRPr lang="en-US"/>
        </a:p>
      </dgm:t>
    </dgm:pt>
    <dgm:pt modelId="{B0F7A47A-57E6-410D-ADC5-563D2523324B}" type="pres">
      <dgm:prSet presAssocID="{8E8CF77A-98EB-46BC-BE78-3F431D2170D3}" presName="node" presStyleLbl="node1" presStyleIdx="2" presStyleCnt="6" custLinFactNeighborX="-10345" custLinFactNeighborY="11498">
        <dgm:presLayoutVars>
          <dgm:bulletEnabled val="1"/>
        </dgm:presLayoutVars>
      </dgm:prSet>
      <dgm:spPr/>
      <dgm:t>
        <a:bodyPr/>
        <a:lstStyle/>
        <a:p>
          <a:endParaRPr lang="en-US"/>
        </a:p>
      </dgm:t>
    </dgm:pt>
    <dgm:pt modelId="{C4C64EF0-7BD2-4B96-9E1D-F98661B5FA0B}" type="pres">
      <dgm:prSet presAssocID="{A96A5E96-2623-4BC5-807A-05670B3537BE}" presName="sibTrans" presStyleLbl="sibTrans2D1" presStyleIdx="2" presStyleCnt="5"/>
      <dgm:spPr/>
      <dgm:t>
        <a:bodyPr/>
        <a:lstStyle/>
        <a:p>
          <a:endParaRPr lang="en-US"/>
        </a:p>
      </dgm:t>
    </dgm:pt>
    <dgm:pt modelId="{E313F0E7-B754-488B-8561-C8AF1384BA91}" type="pres">
      <dgm:prSet presAssocID="{A96A5E96-2623-4BC5-807A-05670B3537BE}" presName="connectorText" presStyleLbl="sibTrans2D1" presStyleIdx="2" presStyleCnt="5"/>
      <dgm:spPr/>
      <dgm:t>
        <a:bodyPr/>
        <a:lstStyle/>
        <a:p>
          <a:endParaRPr lang="en-US"/>
        </a:p>
      </dgm:t>
    </dgm:pt>
    <dgm:pt modelId="{46F87C70-8A4F-403A-A239-21A281C7C024}" type="pres">
      <dgm:prSet presAssocID="{95B9F283-8A7B-4A7F-81D8-15F975C28061}" presName="node" presStyleLbl="node1" presStyleIdx="3" presStyleCnt="6" custLinFactNeighborX="-41150" custLinFactNeighborY="9468">
        <dgm:presLayoutVars>
          <dgm:bulletEnabled val="1"/>
        </dgm:presLayoutVars>
      </dgm:prSet>
      <dgm:spPr/>
      <dgm:t>
        <a:bodyPr/>
        <a:lstStyle/>
        <a:p>
          <a:endParaRPr lang="en-US"/>
        </a:p>
      </dgm:t>
    </dgm:pt>
    <dgm:pt modelId="{30F57ACF-C2A6-441E-BF62-035CA5C061F1}" type="pres">
      <dgm:prSet presAssocID="{AA49733E-EE8D-4FCB-A46F-4DE11AC05817}" presName="sibTrans" presStyleLbl="sibTrans2D1" presStyleIdx="3" presStyleCnt="5"/>
      <dgm:spPr/>
      <dgm:t>
        <a:bodyPr/>
        <a:lstStyle/>
        <a:p>
          <a:endParaRPr lang="en-US"/>
        </a:p>
      </dgm:t>
    </dgm:pt>
    <dgm:pt modelId="{03287ACF-F1D1-49EF-AFA1-AAD3AE845F44}" type="pres">
      <dgm:prSet presAssocID="{AA49733E-EE8D-4FCB-A46F-4DE11AC05817}" presName="connectorText" presStyleLbl="sibTrans2D1" presStyleIdx="3" presStyleCnt="5"/>
      <dgm:spPr/>
      <dgm:t>
        <a:bodyPr/>
        <a:lstStyle/>
        <a:p>
          <a:endParaRPr lang="en-US"/>
        </a:p>
      </dgm:t>
    </dgm:pt>
    <dgm:pt modelId="{68ABB381-F5CE-4A0C-B47C-D77D596FDD98}" type="pres">
      <dgm:prSet presAssocID="{3D2136C2-1712-4ACE-ACA1-6B0A8A0FC657}" presName="node" presStyleLbl="node1" presStyleIdx="4" presStyleCnt="6" custLinFactNeighborX="-55172" custLinFactNeighborY="6783">
        <dgm:presLayoutVars>
          <dgm:bulletEnabled val="1"/>
        </dgm:presLayoutVars>
      </dgm:prSet>
      <dgm:spPr/>
      <dgm:t>
        <a:bodyPr/>
        <a:lstStyle/>
        <a:p>
          <a:endParaRPr lang="en-US"/>
        </a:p>
      </dgm:t>
    </dgm:pt>
    <dgm:pt modelId="{61706399-0138-48D0-97D2-A9136F23271C}" type="pres">
      <dgm:prSet presAssocID="{AF63316F-0779-45EE-85E8-BE17D5CC38FD}" presName="sibTrans" presStyleLbl="sibTrans2D1" presStyleIdx="4" presStyleCnt="5"/>
      <dgm:spPr/>
      <dgm:t>
        <a:bodyPr/>
        <a:lstStyle/>
        <a:p>
          <a:endParaRPr lang="en-US"/>
        </a:p>
      </dgm:t>
    </dgm:pt>
    <dgm:pt modelId="{43C16D09-A73F-4390-BEA6-D12C73E3533D}" type="pres">
      <dgm:prSet presAssocID="{AF63316F-0779-45EE-85E8-BE17D5CC38FD}" presName="connectorText" presStyleLbl="sibTrans2D1" presStyleIdx="4" presStyleCnt="5"/>
      <dgm:spPr/>
      <dgm:t>
        <a:bodyPr/>
        <a:lstStyle/>
        <a:p>
          <a:endParaRPr lang="en-US"/>
        </a:p>
      </dgm:t>
    </dgm:pt>
    <dgm:pt modelId="{D308CC6F-5765-4F63-B3E9-5CAD637BA06A}" type="pres">
      <dgm:prSet presAssocID="{E752684F-31DD-4A9B-88D3-003CD37F1C03}" presName="node" presStyleLbl="node1" presStyleIdx="5" presStyleCnt="6" custLinFactNeighborX="-77586" custLinFactNeighborY="6783">
        <dgm:presLayoutVars>
          <dgm:bulletEnabled val="1"/>
        </dgm:presLayoutVars>
      </dgm:prSet>
      <dgm:spPr/>
      <dgm:t>
        <a:bodyPr/>
        <a:lstStyle/>
        <a:p>
          <a:endParaRPr lang="en-US"/>
        </a:p>
      </dgm:t>
    </dgm:pt>
  </dgm:ptLst>
  <dgm:cxnLst>
    <dgm:cxn modelId="{056D79B3-4DF9-44F9-A41D-2F12E151D523}" type="presOf" srcId="{A96A5E96-2623-4BC5-807A-05670B3537BE}" destId="{C4C64EF0-7BD2-4B96-9E1D-F98661B5FA0B}" srcOrd="0" destOrd="0" presId="urn:microsoft.com/office/officeart/2005/8/layout/process1"/>
    <dgm:cxn modelId="{6177D5D0-78B2-43BE-A32E-DC1957BE071F}" type="presOf" srcId="{ED6FF281-A95D-4D4C-BA05-27B9FDC2AE45}" destId="{0568E1B9-E4D8-4645-8D2B-9286FDC3641E}" srcOrd="1" destOrd="0" presId="urn:microsoft.com/office/officeart/2005/8/layout/process1"/>
    <dgm:cxn modelId="{220C2EAE-1B5D-4353-A620-52FB44B84053}" type="presOf" srcId="{AA49733E-EE8D-4FCB-A46F-4DE11AC05817}" destId="{03287ACF-F1D1-49EF-AFA1-AAD3AE845F44}" srcOrd="1" destOrd="0" presId="urn:microsoft.com/office/officeart/2005/8/layout/process1"/>
    <dgm:cxn modelId="{03D6F0B6-ECF2-4A47-B470-BC6144A7B1A3}" type="presOf" srcId="{8E8CF77A-98EB-46BC-BE78-3F431D2170D3}" destId="{B0F7A47A-57E6-410D-ADC5-563D2523324B}" srcOrd="0" destOrd="0" presId="urn:microsoft.com/office/officeart/2005/8/layout/process1"/>
    <dgm:cxn modelId="{DA5EA611-663E-4491-9C1F-FB1F6DE70719}" type="presOf" srcId="{AF63316F-0779-45EE-85E8-BE17D5CC38FD}" destId="{61706399-0138-48D0-97D2-A9136F23271C}" srcOrd="0" destOrd="0" presId="urn:microsoft.com/office/officeart/2005/8/layout/process1"/>
    <dgm:cxn modelId="{69E99864-3C7B-4D5E-AC8F-FCEE6688E6DC}" srcId="{8E3C3D47-B291-4B42-8098-1613088E1082}" destId="{849C2492-A61E-4533-8222-EBD098EF5CE0}" srcOrd="0" destOrd="0" parTransId="{7CADB8B1-451B-4762-B868-E15ED5D1F685}" sibTransId="{E6DC9BB7-A013-4CC2-B606-829C2DE9A414}"/>
    <dgm:cxn modelId="{210FF781-5407-4524-9215-A97874EABFAF}" type="presOf" srcId="{AA49733E-EE8D-4FCB-A46F-4DE11AC05817}" destId="{30F57ACF-C2A6-441E-BF62-035CA5C061F1}" srcOrd="0" destOrd="0" presId="urn:microsoft.com/office/officeart/2005/8/layout/process1"/>
    <dgm:cxn modelId="{2ED5F444-21B6-4753-AB24-12A669C13EED}" type="presOf" srcId="{647FB51C-6701-4CEC-8785-6E0BEFF1B0D4}" destId="{68ABB381-F5CE-4A0C-B47C-D77D596FDD98}" srcOrd="0" destOrd="1" presId="urn:microsoft.com/office/officeart/2005/8/layout/process1"/>
    <dgm:cxn modelId="{24AE989F-A3FC-4FD2-B09F-EDB888FBDE36}" type="presOf" srcId="{95B9F283-8A7B-4A7F-81D8-15F975C28061}" destId="{46F87C70-8A4F-403A-A239-21A281C7C024}" srcOrd="0" destOrd="0" presId="urn:microsoft.com/office/officeart/2005/8/layout/process1"/>
    <dgm:cxn modelId="{F721AF67-3B70-4824-97AC-E4210839BF26}" type="presOf" srcId="{8B57A2DD-A851-4E80-B574-48C634BA0221}" destId="{F9414FA9-570B-4E64-B17B-30025A74D2BE}" srcOrd="0" destOrd="0" presId="urn:microsoft.com/office/officeart/2005/8/layout/process1"/>
    <dgm:cxn modelId="{14719532-01A6-4AB3-87DD-5B8ED5908752}" srcId="{3D2136C2-1712-4ACE-ACA1-6B0A8A0FC657}" destId="{647FB51C-6701-4CEC-8785-6E0BEFF1B0D4}" srcOrd="0" destOrd="0" parTransId="{559ADD70-4BFE-49AE-BE52-44CC7B59DD68}" sibTransId="{B1818734-F7E7-46FA-9AC3-20B0E5566965}"/>
    <dgm:cxn modelId="{1B4F954A-507D-4AC5-8B36-616C70694FD1}" srcId="{E752684F-31DD-4A9B-88D3-003CD37F1C03}" destId="{96BB77ED-E190-41D4-8B99-36D3AAFAB25D}" srcOrd="0" destOrd="0" parTransId="{A6C51F26-6230-428A-90E5-D36AC829F77C}" sibTransId="{B4856FBC-69DD-4DAF-8EEF-5568427B4CE7}"/>
    <dgm:cxn modelId="{B45D5E10-F0F2-4E7F-83CD-73A2D52DA7A3}" type="presOf" srcId="{E752684F-31DD-4A9B-88D3-003CD37F1C03}" destId="{D308CC6F-5765-4F63-B3E9-5CAD637BA06A}" srcOrd="0" destOrd="0" presId="urn:microsoft.com/office/officeart/2005/8/layout/process1"/>
    <dgm:cxn modelId="{2594B692-814F-4D8D-B68E-7F705C7D42BE}" srcId="{95B9F283-8A7B-4A7F-81D8-15F975C28061}" destId="{AEBAA145-85ED-4AB6-9309-B0BECE61C4F5}" srcOrd="0" destOrd="0" parTransId="{3842C028-4A90-478E-94FD-668AC8027595}" sibTransId="{7C71FD08-E8DB-4EB4-9C8F-2BC2C4AC2959}"/>
    <dgm:cxn modelId="{18AE86F7-B140-47C3-B100-2A0223DDBB2B}" type="presOf" srcId="{02B88834-886E-4BEA-A59C-68CED5B616C3}" destId="{A708F8A2-5E71-49C8-8315-5B9143800060}" srcOrd="0" destOrd="0" presId="urn:microsoft.com/office/officeart/2005/8/layout/process1"/>
    <dgm:cxn modelId="{3F275F5B-8D5E-4CC2-AAD4-65A4DAA896D7}" srcId="{8E8CF77A-98EB-46BC-BE78-3F431D2170D3}" destId="{D32EA765-573E-4CF2-963C-4BA85D1EB622}" srcOrd="0" destOrd="0" parTransId="{250BB3D3-683B-4123-B38C-09A1578B6578}" sibTransId="{A2B9884E-4F61-43FB-BC96-BD7083F86189}"/>
    <dgm:cxn modelId="{C5FAE6A4-0BF3-4A5F-A99B-0C920542DF0A}" type="presOf" srcId="{D32EA765-573E-4CF2-963C-4BA85D1EB622}" destId="{B0F7A47A-57E6-410D-ADC5-563D2523324B}" srcOrd="0" destOrd="1" presId="urn:microsoft.com/office/officeart/2005/8/layout/process1"/>
    <dgm:cxn modelId="{6D4AC304-CB92-4A13-8A73-701B63D8DB24}" srcId="{8B57A2DD-A851-4E80-B574-48C634BA0221}" destId="{3D2136C2-1712-4ACE-ACA1-6B0A8A0FC657}" srcOrd="4" destOrd="0" parTransId="{4A14835E-6EE5-400A-A4D6-79E17DA67BD3}" sibTransId="{AF63316F-0779-45EE-85E8-BE17D5CC38FD}"/>
    <dgm:cxn modelId="{7FBF49D0-4A49-4EA9-88F0-EE185513D97D}" srcId="{8B57A2DD-A851-4E80-B574-48C634BA0221}" destId="{8E3C3D47-B291-4B42-8098-1613088E1082}" srcOrd="1" destOrd="0" parTransId="{6CFAD2BB-C56B-4DF0-886A-026FDB1E5E5D}" sibTransId="{ED6FF281-A95D-4D4C-BA05-27B9FDC2AE45}"/>
    <dgm:cxn modelId="{29D1C895-C31A-46EB-BACC-3E7DD31CE9CF}" type="presOf" srcId="{A96A5E96-2623-4BC5-807A-05670B3537BE}" destId="{E313F0E7-B754-488B-8561-C8AF1384BA91}" srcOrd="1" destOrd="0" presId="urn:microsoft.com/office/officeart/2005/8/layout/process1"/>
    <dgm:cxn modelId="{B9A19BA4-0C88-4EEA-A55F-79F76999FE9E}" srcId="{02B88834-886E-4BEA-A59C-68CED5B616C3}" destId="{8588827D-43D0-41E4-9349-34A330E859BA}" srcOrd="0" destOrd="0" parTransId="{D12D8DA6-9EAC-412D-BDC9-C840E3F9BA76}" sibTransId="{32E6C3D1-3545-43CC-9A48-219457A4D5CC}"/>
    <dgm:cxn modelId="{0C54A48F-6470-4186-8D1A-3002874984D3}" type="presOf" srcId="{AF63316F-0779-45EE-85E8-BE17D5CC38FD}" destId="{43C16D09-A73F-4390-BEA6-D12C73E3533D}" srcOrd="1" destOrd="0" presId="urn:microsoft.com/office/officeart/2005/8/layout/process1"/>
    <dgm:cxn modelId="{9D3C04C6-84A9-4D89-ABD1-F2976804D04D}" type="presOf" srcId="{FD736868-137D-4598-9C7A-C8E40278BA71}" destId="{4777F96F-492E-44E5-8A99-E3E1CF659F38}" srcOrd="1" destOrd="0" presId="urn:microsoft.com/office/officeart/2005/8/layout/process1"/>
    <dgm:cxn modelId="{FC253D9B-EF4E-41B2-8B52-125488AD0F65}" type="presOf" srcId="{FD736868-137D-4598-9C7A-C8E40278BA71}" destId="{D7EE513B-6F16-451A-86C2-E366F878993D}" srcOrd="0" destOrd="0" presId="urn:microsoft.com/office/officeart/2005/8/layout/process1"/>
    <dgm:cxn modelId="{704180BA-BD52-49CE-B24C-B7A752981396}" srcId="{8B57A2DD-A851-4E80-B574-48C634BA0221}" destId="{95B9F283-8A7B-4A7F-81D8-15F975C28061}" srcOrd="3" destOrd="0" parTransId="{A673B189-219C-49C9-997F-D2D8FA0D8122}" sibTransId="{AA49733E-EE8D-4FCB-A46F-4DE11AC05817}"/>
    <dgm:cxn modelId="{F9A392C7-3E91-4249-ABC2-290DC0906A1F}" type="presOf" srcId="{96BB77ED-E190-41D4-8B99-36D3AAFAB25D}" destId="{D308CC6F-5765-4F63-B3E9-5CAD637BA06A}" srcOrd="0" destOrd="1" presId="urn:microsoft.com/office/officeart/2005/8/layout/process1"/>
    <dgm:cxn modelId="{6C7AACF7-5F84-4CE8-81A5-2330D407E1AB}" srcId="{8B57A2DD-A851-4E80-B574-48C634BA0221}" destId="{8E8CF77A-98EB-46BC-BE78-3F431D2170D3}" srcOrd="2" destOrd="0" parTransId="{5080209A-F3C4-4BC7-9CDA-AB3A69C11C56}" sibTransId="{A96A5E96-2623-4BC5-807A-05670B3537BE}"/>
    <dgm:cxn modelId="{310CDC2E-2360-4862-B813-AD05390027CF}" type="presOf" srcId="{8588827D-43D0-41E4-9349-34A330E859BA}" destId="{A708F8A2-5E71-49C8-8315-5B9143800060}" srcOrd="0" destOrd="1" presId="urn:microsoft.com/office/officeart/2005/8/layout/process1"/>
    <dgm:cxn modelId="{86035197-EE05-4574-9485-D827056DFD5C}" srcId="{8B57A2DD-A851-4E80-B574-48C634BA0221}" destId="{E752684F-31DD-4A9B-88D3-003CD37F1C03}" srcOrd="5" destOrd="0" parTransId="{3AAFD178-3914-4997-9C17-309848BA1507}" sibTransId="{D51B3371-03EA-49F2-9F7C-B13BD7FCC728}"/>
    <dgm:cxn modelId="{08C13F4C-686D-409C-A357-4443F89C245B}" type="presOf" srcId="{849C2492-A61E-4533-8222-EBD098EF5CE0}" destId="{9C29FAF0-434D-4529-8E5A-25583A43C4B8}" srcOrd="0" destOrd="1" presId="urn:microsoft.com/office/officeart/2005/8/layout/process1"/>
    <dgm:cxn modelId="{20FCA46B-DDD3-4DDB-99C6-4AF77DFC98F0}" type="presOf" srcId="{3D2136C2-1712-4ACE-ACA1-6B0A8A0FC657}" destId="{68ABB381-F5CE-4A0C-B47C-D77D596FDD98}" srcOrd="0" destOrd="0" presId="urn:microsoft.com/office/officeart/2005/8/layout/process1"/>
    <dgm:cxn modelId="{5E963249-363F-4043-B96C-4CEE00165885}" srcId="{8B57A2DD-A851-4E80-B574-48C634BA0221}" destId="{02B88834-886E-4BEA-A59C-68CED5B616C3}" srcOrd="0" destOrd="0" parTransId="{9BB37BB6-D334-4E3A-AE1E-B842D3EC21F6}" sibTransId="{FD736868-137D-4598-9C7A-C8E40278BA71}"/>
    <dgm:cxn modelId="{DCCF1F1F-76DA-4592-BF47-FCDDED6820DD}" type="presOf" srcId="{ED6FF281-A95D-4D4C-BA05-27B9FDC2AE45}" destId="{BF9DA3CB-9D87-4EAB-88E9-F5995E039856}" srcOrd="0" destOrd="0" presId="urn:microsoft.com/office/officeart/2005/8/layout/process1"/>
    <dgm:cxn modelId="{1D11F6B7-9B59-4491-8D24-76FD46937E35}" type="presOf" srcId="{AEBAA145-85ED-4AB6-9309-B0BECE61C4F5}" destId="{46F87C70-8A4F-403A-A239-21A281C7C024}" srcOrd="0" destOrd="1" presId="urn:microsoft.com/office/officeart/2005/8/layout/process1"/>
    <dgm:cxn modelId="{3F0F8743-4EBB-4D3A-87FA-DCB40923974B}" type="presOf" srcId="{8E3C3D47-B291-4B42-8098-1613088E1082}" destId="{9C29FAF0-434D-4529-8E5A-25583A43C4B8}" srcOrd="0" destOrd="0" presId="urn:microsoft.com/office/officeart/2005/8/layout/process1"/>
    <dgm:cxn modelId="{2E816277-E061-40D5-A769-BD67DEBF3B8C}" type="presParOf" srcId="{F9414FA9-570B-4E64-B17B-30025A74D2BE}" destId="{A708F8A2-5E71-49C8-8315-5B9143800060}" srcOrd="0" destOrd="0" presId="urn:microsoft.com/office/officeart/2005/8/layout/process1"/>
    <dgm:cxn modelId="{239F4BB0-2D08-4007-A0C6-FAD5437EC470}" type="presParOf" srcId="{F9414FA9-570B-4E64-B17B-30025A74D2BE}" destId="{D7EE513B-6F16-451A-86C2-E366F878993D}" srcOrd="1" destOrd="0" presId="urn:microsoft.com/office/officeart/2005/8/layout/process1"/>
    <dgm:cxn modelId="{57380999-92A8-457D-916A-31BC3CDA06FB}" type="presParOf" srcId="{D7EE513B-6F16-451A-86C2-E366F878993D}" destId="{4777F96F-492E-44E5-8A99-E3E1CF659F38}" srcOrd="0" destOrd="0" presId="urn:microsoft.com/office/officeart/2005/8/layout/process1"/>
    <dgm:cxn modelId="{08E29B70-40EF-49D5-93A2-36951E5BD0EB}" type="presParOf" srcId="{F9414FA9-570B-4E64-B17B-30025A74D2BE}" destId="{9C29FAF0-434D-4529-8E5A-25583A43C4B8}" srcOrd="2" destOrd="0" presId="urn:microsoft.com/office/officeart/2005/8/layout/process1"/>
    <dgm:cxn modelId="{E2D5B216-A32E-4D8A-90DD-DD2404BD9165}" type="presParOf" srcId="{F9414FA9-570B-4E64-B17B-30025A74D2BE}" destId="{BF9DA3CB-9D87-4EAB-88E9-F5995E039856}" srcOrd="3" destOrd="0" presId="urn:microsoft.com/office/officeart/2005/8/layout/process1"/>
    <dgm:cxn modelId="{2CBCCB79-AE7C-47D5-8C42-019B50C9DE1E}" type="presParOf" srcId="{BF9DA3CB-9D87-4EAB-88E9-F5995E039856}" destId="{0568E1B9-E4D8-4645-8D2B-9286FDC3641E}" srcOrd="0" destOrd="0" presId="urn:microsoft.com/office/officeart/2005/8/layout/process1"/>
    <dgm:cxn modelId="{86F99643-8A8F-4A95-A15A-81DDAA435BFC}" type="presParOf" srcId="{F9414FA9-570B-4E64-B17B-30025A74D2BE}" destId="{B0F7A47A-57E6-410D-ADC5-563D2523324B}" srcOrd="4" destOrd="0" presId="urn:microsoft.com/office/officeart/2005/8/layout/process1"/>
    <dgm:cxn modelId="{7136292B-83D6-4E8A-9F56-0395A5D2B62E}" type="presParOf" srcId="{F9414FA9-570B-4E64-B17B-30025A74D2BE}" destId="{C4C64EF0-7BD2-4B96-9E1D-F98661B5FA0B}" srcOrd="5" destOrd="0" presId="urn:microsoft.com/office/officeart/2005/8/layout/process1"/>
    <dgm:cxn modelId="{E9B56B58-B715-476E-8FC1-8D8D86B24B8C}" type="presParOf" srcId="{C4C64EF0-7BD2-4B96-9E1D-F98661B5FA0B}" destId="{E313F0E7-B754-488B-8561-C8AF1384BA91}" srcOrd="0" destOrd="0" presId="urn:microsoft.com/office/officeart/2005/8/layout/process1"/>
    <dgm:cxn modelId="{D2265D2F-1E4E-49BB-B22E-2D7AEB60BAD3}" type="presParOf" srcId="{F9414FA9-570B-4E64-B17B-30025A74D2BE}" destId="{46F87C70-8A4F-403A-A239-21A281C7C024}" srcOrd="6" destOrd="0" presId="urn:microsoft.com/office/officeart/2005/8/layout/process1"/>
    <dgm:cxn modelId="{A1C2889C-5858-482C-802C-0A35F4DAD5DF}" type="presParOf" srcId="{F9414FA9-570B-4E64-B17B-30025A74D2BE}" destId="{30F57ACF-C2A6-441E-BF62-035CA5C061F1}" srcOrd="7" destOrd="0" presId="urn:microsoft.com/office/officeart/2005/8/layout/process1"/>
    <dgm:cxn modelId="{AA9C5178-D09F-437A-8391-71B7F68C42D0}" type="presParOf" srcId="{30F57ACF-C2A6-441E-BF62-035CA5C061F1}" destId="{03287ACF-F1D1-49EF-AFA1-AAD3AE845F44}" srcOrd="0" destOrd="0" presId="urn:microsoft.com/office/officeart/2005/8/layout/process1"/>
    <dgm:cxn modelId="{CD6B532A-F7A6-45E6-8FDB-C9A1835A1CDF}" type="presParOf" srcId="{F9414FA9-570B-4E64-B17B-30025A74D2BE}" destId="{68ABB381-F5CE-4A0C-B47C-D77D596FDD98}" srcOrd="8" destOrd="0" presId="urn:microsoft.com/office/officeart/2005/8/layout/process1"/>
    <dgm:cxn modelId="{C27AA7D0-007D-4843-A2AE-D659C2C83C26}" type="presParOf" srcId="{F9414FA9-570B-4E64-B17B-30025A74D2BE}" destId="{61706399-0138-48D0-97D2-A9136F23271C}" srcOrd="9" destOrd="0" presId="urn:microsoft.com/office/officeart/2005/8/layout/process1"/>
    <dgm:cxn modelId="{5EA8DB6E-04BC-4776-B9DC-EB4E8F22FB63}" type="presParOf" srcId="{61706399-0138-48D0-97D2-A9136F23271C}" destId="{43C16D09-A73F-4390-BEA6-D12C73E3533D}" srcOrd="0" destOrd="0" presId="urn:microsoft.com/office/officeart/2005/8/layout/process1"/>
    <dgm:cxn modelId="{DB69F061-3BF8-431B-813A-97963A54179B}" type="presParOf" srcId="{F9414FA9-570B-4E64-B17B-30025A74D2BE}" destId="{D308CC6F-5765-4F63-B3E9-5CAD637BA06A}" srcOrd="10"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5A8A7D-81B1-4477-A1F6-3A98682CE0ED}" type="doc">
      <dgm:prSet loTypeId="urn:microsoft.com/office/officeart/2005/8/layout/process1" loCatId="process" qsTypeId="urn:microsoft.com/office/officeart/2005/8/quickstyle/simple1" qsCatId="simple" csTypeId="urn:microsoft.com/office/officeart/2005/8/colors/accent1_2" csCatId="accent1" phldr="1"/>
      <dgm:spPr/>
    </dgm:pt>
    <dgm:pt modelId="{974C3554-0993-4CE8-9AAF-7EE2A1E4B256}">
      <dgm:prSet phldrT="[Text]" custT="1"/>
      <dgm:spPr/>
      <dgm:t>
        <a:bodyPr/>
        <a:lstStyle/>
        <a:p>
          <a:r>
            <a:rPr lang="en-US" sz="1200" dirty="0" smtClean="0"/>
            <a:t>1933</a:t>
          </a:r>
          <a:endParaRPr lang="en-US" sz="1200" dirty="0"/>
        </a:p>
      </dgm:t>
    </dgm:pt>
    <dgm:pt modelId="{924483AE-AE83-47B1-BFF4-C13FE43670E5}" type="parTrans" cxnId="{DC5E8002-549B-4F09-8ABB-649B5C01412F}">
      <dgm:prSet/>
      <dgm:spPr/>
      <dgm:t>
        <a:bodyPr/>
        <a:lstStyle/>
        <a:p>
          <a:endParaRPr lang="en-US"/>
        </a:p>
      </dgm:t>
    </dgm:pt>
    <dgm:pt modelId="{AEDEA56C-7329-428C-AE4F-F88E43D189B8}" type="sibTrans" cxnId="{DC5E8002-549B-4F09-8ABB-649B5C01412F}">
      <dgm:prSet/>
      <dgm:spPr/>
      <dgm:t>
        <a:bodyPr/>
        <a:lstStyle/>
        <a:p>
          <a:endParaRPr lang="en-US"/>
        </a:p>
      </dgm:t>
    </dgm:pt>
    <dgm:pt modelId="{E513C591-B3AD-4CEB-8FE4-7209D3C25BC2}">
      <dgm:prSet phldrT="[Text]" custT="1"/>
      <dgm:spPr/>
      <dgm:t>
        <a:bodyPr/>
        <a:lstStyle/>
        <a:p>
          <a:r>
            <a:rPr lang="en-US" sz="1200" dirty="0" smtClean="0"/>
            <a:t>1937</a:t>
          </a:r>
          <a:endParaRPr lang="en-US" sz="1200" dirty="0"/>
        </a:p>
      </dgm:t>
    </dgm:pt>
    <dgm:pt modelId="{187C93AA-757D-4924-89D9-43F32D099A20}" type="parTrans" cxnId="{C416D43A-50E0-4D2A-805B-AE4C87EDE341}">
      <dgm:prSet/>
      <dgm:spPr/>
      <dgm:t>
        <a:bodyPr/>
        <a:lstStyle/>
        <a:p>
          <a:endParaRPr lang="en-US"/>
        </a:p>
      </dgm:t>
    </dgm:pt>
    <dgm:pt modelId="{0EA87720-4939-46BD-8008-97A6D776DCC7}" type="sibTrans" cxnId="{C416D43A-50E0-4D2A-805B-AE4C87EDE341}">
      <dgm:prSet/>
      <dgm:spPr/>
      <dgm:t>
        <a:bodyPr/>
        <a:lstStyle/>
        <a:p>
          <a:endParaRPr lang="en-US"/>
        </a:p>
      </dgm:t>
    </dgm:pt>
    <dgm:pt modelId="{9DE235E9-1FFE-4DA9-8259-C3F120D7F4BE}">
      <dgm:prSet phldrT="[Text]" custT="1"/>
      <dgm:spPr/>
      <dgm:t>
        <a:bodyPr/>
        <a:lstStyle/>
        <a:p>
          <a:r>
            <a:rPr lang="en-US" sz="1200" dirty="0" smtClean="0"/>
            <a:t>1941</a:t>
          </a:r>
          <a:endParaRPr lang="en-US" sz="1200" dirty="0"/>
        </a:p>
      </dgm:t>
    </dgm:pt>
    <dgm:pt modelId="{BC5C9DAE-AB73-457C-B85B-BFA957222551}" type="parTrans" cxnId="{2CBA6644-256F-4A3E-9C5B-0BA9C2064E60}">
      <dgm:prSet/>
      <dgm:spPr/>
      <dgm:t>
        <a:bodyPr/>
        <a:lstStyle/>
        <a:p>
          <a:endParaRPr lang="en-US"/>
        </a:p>
      </dgm:t>
    </dgm:pt>
    <dgm:pt modelId="{0E5378B8-94F0-48CF-ADC4-1B151C45EE52}" type="sibTrans" cxnId="{2CBA6644-256F-4A3E-9C5B-0BA9C2064E60}">
      <dgm:prSet/>
      <dgm:spPr/>
      <dgm:t>
        <a:bodyPr/>
        <a:lstStyle/>
        <a:p>
          <a:endParaRPr lang="en-US"/>
        </a:p>
      </dgm:t>
    </dgm:pt>
    <dgm:pt modelId="{5BD3B478-AC8A-44F0-959F-4BF24F08FDA4}">
      <dgm:prSet custT="1"/>
      <dgm:spPr/>
      <dgm:t>
        <a:bodyPr/>
        <a:lstStyle/>
        <a:p>
          <a:r>
            <a:rPr lang="en-US" sz="1200" dirty="0" smtClean="0"/>
            <a:t>Japan resigns from League of Nations </a:t>
          </a:r>
          <a:endParaRPr lang="en-US" sz="1200" dirty="0"/>
        </a:p>
      </dgm:t>
    </dgm:pt>
    <dgm:pt modelId="{8DD5E986-4978-4E17-A2DE-2E6689EA4269}" type="parTrans" cxnId="{B14DC6EF-3BB4-49D7-94F2-4235DF3EC1BE}">
      <dgm:prSet/>
      <dgm:spPr/>
      <dgm:t>
        <a:bodyPr/>
        <a:lstStyle/>
        <a:p>
          <a:endParaRPr lang="en-US"/>
        </a:p>
      </dgm:t>
    </dgm:pt>
    <dgm:pt modelId="{14E8A339-60FF-483F-819E-A88ADC3846E6}" type="sibTrans" cxnId="{B14DC6EF-3BB4-49D7-94F2-4235DF3EC1BE}">
      <dgm:prSet/>
      <dgm:spPr/>
      <dgm:t>
        <a:bodyPr/>
        <a:lstStyle/>
        <a:p>
          <a:endParaRPr lang="en-US"/>
        </a:p>
      </dgm:t>
    </dgm:pt>
    <dgm:pt modelId="{105960DE-25E9-47E3-978A-4E05BB3656C5}">
      <dgm:prSet custT="1"/>
      <dgm:spPr/>
      <dgm:t>
        <a:bodyPr/>
        <a:lstStyle/>
        <a:p>
          <a:r>
            <a:rPr lang="en-US" sz="1200" dirty="0" smtClean="0"/>
            <a:t>Japanese invasion of China</a:t>
          </a:r>
          <a:endParaRPr lang="en-US" sz="1200" dirty="0"/>
        </a:p>
      </dgm:t>
    </dgm:pt>
    <dgm:pt modelId="{4BFF4040-8228-4A7B-A674-41659D51C649}" type="parTrans" cxnId="{2656E039-A50E-4572-BC15-8F6C945292C2}">
      <dgm:prSet/>
      <dgm:spPr/>
      <dgm:t>
        <a:bodyPr/>
        <a:lstStyle/>
        <a:p>
          <a:endParaRPr lang="en-US"/>
        </a:p>
      </dgm:t>
    </dgm:pt>
    <dgm:pt modelId="{0E5D3414-7A64-43BD-97CA-3F64485115E7}" type="sibTrans" cxnId="{2656E039-A50E-4572-BC15-8F6C945292C2}">
      <dgm:prSet/>
      <dgm:spPr/>
      <dgm:t>
        <a:bodyPr/>
        <a:lstStyle/>
        <a:p>
          <a:endParaRPr lang="en-US"/>
        </a:p>
      </dgm:t>
    </dgm:pt>
    <dgm:pt modelId="{E5A99837-737F-4A51-82CD-38FC8F7A63AB}">
      <dgm:prSet custT="1"/>
      <dgm:spPr/>
      <dgm:t>
        <a:bodyPr/>
        <a:lstStyle/>
        <a:p>
          <a:r>
            <a:rPr lang="en-US" sz="1200" dirty="0" smtClean="0"/>
            <a:t>Japan bombs Pearl Harbor</a:t>
          </a:r>
          <a:endParaRPr lang="en-US" sz="1200" dirty="0"/>
        </a:p>
      </dgm:t>
    </dgm:pt>
    <dgm:pt modelId="{1CE2556C-6778-483B-987F-040E57D982F9}" type="parTrans" cxnId="{038BDA4F-511F-4996-B7A0-52949225ADE3}">
      <dgm:prSet/>
      <dgm:spPr/>
      <dgm:t>
        <a:bodyPr/>
        <a:lstStyle/>
        <a:p>
          <a:endParaRPr lang="en-US"/>
        </a:p>
      </dgm:t>
    </dgm:pt>
    <dgm:pt modelId="{8CCF3D63-EBE5-47B4-A381-28F1FCB49DD7}" type="sibTrans" cxnId="{038BDA4F-511F-4996-B7A0-52949225ADE3}">
      <dgm:prSet/>
      <dgm:spPr/>
      <dgm:t>
        <a:bodyPr/>
        <a:lstStyle/>
        <a:p>
          <a:endParaRPr lang="en-US"/>
        </a:p>
      </dgm:t>
    </dgm:pt>
    <dgm:pt modelId="{462D73D1-84A1-4690-90D2-C4FCC6CD70FB}">
      <dgm:prSet custT="1"/>
      <dgm:spPr/>
      <dgm:t>
        <a:bodyPr/>
        <a:lstStyle/>
        <a:p>
          <a:r>
            <a:rPr lang="en-US" sz="1050" dirty="0" smtClean="0"/>
            <a:t>1945</a:t>
          </a:r>
          <a:endParaRPr lang="en-US" sz="1050" dirty="0"/>
        </a:p>
      </dgm:t>
    </dgm:pt>
    <dgm:pt modelId="{E8265F25-9530-4CAD-B493-47DFB6544404}" type="parTrans" cxnId="{51620F07-5184-459E-868E-12159E3DFD21}">
      <dgm:prSet/>
      <dgm:spPr/>
      <dgm:t>
        <a:bodyPr/>
        <a:lstStyle/>
        <a:p>
          <a:endParaRPr lang="en-US"/>
        </a:p>
      </dgm:t>
    </dgm:pt>
    <dgm:pt modelId="{7E8E3A12-D0E5-4182-A713-852ADAB2B773}" type="sibTrans" cxnId="{51620F07-5184-459E-868E-12159E3DFD21}">
      <dgm:prSet/>
      <dgm:spPr/>
      <dgm:t>
        <a:bodyPr/>
        <a:lstStyle/>
        <a:p>
          <a:endParaRPr lang="en-US"/>
        </a:p>
      </dgm:t>
    </dgm:pt>
    <dgm:pt modelId="{85EB48AB-5403-4117-87B0-F506D5831742}">
      <dgm:prSet custT="1"/>
      <dgm:spPr/>
      <dgm:t>
        <a:bodyPr/>
        <a:lstStyle/>
        <a:p>
          <a:r>
            <a:rPr lang="en-US" sz="1050" dirty="0" smtClean="0"/>
            <a:t>Japan surrenders after bombings of Hiroshima and Nagasaki. Japan loses all territories except for home islands</a:t>
          </a:r>
          <a:endParaRPr lang="en-US" sz="1050" dirty="0"/>
        </a:p>
      </dgm:t>
    </dgm:pt>
    <dgm:pt modelId="{4EE3267F-4B26-4CE2-A46E-803FA95DC7FB}" type="parTrans" cxnId="{D6660AA0-00D6-4518-9496-2680449EE253}">
      <dgm:prSet/>
      <dgm:spPr/>
      <dgm:t>
        <a:bodyPr/>
        <a:lstStyle/>
        <a:p>
          <a:endParaRPr lang="en-US"/>
        </a:p>
      </dgm:t>
    </dgm:pt>
    <dgm:pt modelId="{B6CDAFB3-C75F-45A3-8900-B105798ABC2A}" type="sibTrans" cxnId="{D6660AA0-00D6-4518-9496-2680449EE253}">
      <dgm:prSet/>
      <dgm:spPr/>
      <dgm:t>
        <a:bodyPr/>
        <a:lstStyle/>
        <a:p>
          <a:endParaRPr lang="en-US"/>
        </a:p>
      </dgm:t>
    </dgm:pt>
    <dgm:pt modelId="{3672C19E-26C3-46C2-800F-07567E6BEC3A}">
      <dgm:prSet custT="1"/>
      <dgm:spPr/>
      <dgm:t>
        <a:bodyPr/>
        <a:lstStyle/>
        <a:p>
          <a:r>
            <a:rPr lang="en-US" sz="1200" dirty="0" smtClean="0"/>
            <a:t>1952</a:t>
          </a:r>
          <a:endParaRPr lang="en-US" sz="1200" dirty="0"/>
        </a:p>
      </dgm:t>
    </dgm:pt>
    <dgm:pt modelId="{A716DDE1-9880-4519-A670-DA1964CFB57A}" type="parTrans" cxnId="{26F75AAC-5FB5-42F7-AD92-75D37E4B9207}">
      <dgm:prSet/>
      <dgm:spPr/>
      <dgm:t>
        <a:bodyPr/>
        <a:lstStyle/>
        <a:p>
          <a:endParaRPr lang="en-US"/>
        </a:p>
      </dgm:t>
    </dgm:pt>
    <dgm:pt modelId="{F89301C6-751D-44AA-ADC4-97D507B7C1BB}" type="sibTrans" cxnId="{26F75AAC-5FB5-42F7-AD92-75D37E4B9207}">
      <dgm:prSet/>
      <dgm:spPr/>
      <dgm:t>
        <a:bodyPr/>
        <a:lstStyle/>
        <a:p>
          <a:endParaRPr lang="en-US"/>
        </a:p>
      </dgm:t>
    </dgm:pt>
    <dgm:pt modelId="{26719074-DD56-4CA7-A47D-FFD39A518F70}">
      <dgm:prSet custT="1"/>
      <dgm:spPr/>
      <dgm:t>
        <a:bodyPr/>
        <a:lstStyle/>
        <a:p>
          <a:r>
            <a:rPr lang="en-US" sz="1200" dirty="0" smtClean="0"/>
            <a:t>Japan regains full sovereignty </a:t>
          </a:r>
          <a:endParaRPr lang="en-US" sz="1200" dirty="0"/>
        </a:p>
      </dgm:t>
    </dgm:pt>
    <dgm:pt modelId="{DD1ECEBF-E27D-4CF8-97A7-89C6E7EB8412}" type="parTrans" cxnId="{8E2D516F-C112-470B-9577-8AA51D640C60}">
      <dgm:prSet/>
      <dgm:spPr/>
      <dgm:t>
        <a:bodyPr/>
        <a:lstStyle/>
        <a:p>
          <a:endParaRPr lang="en-US"/>
        </a:p>
      </dgm:t>
    </dgm:pt>
    <dgm:pt modelId="{04C7B9D2-F68D-44A8-AB09-72AC44C8D05E}" type="sibTrans" cxnId="{8E2D516F-C112-470B-9577-8AA51D640C60}">
      <dgm:prSet/>
      <dgm:spPr/>
      <dgm:t>
        <a:bodyPr/>
        <a:lstStyle/>
        <a:p>
          <a:endParaRPr lang="en-US"/>
        </a:p>
      </dgm:t>
    </dgm:pt>
    <dgm:pt modelId="{005D27F0-B244-43B8-BAB3-3CE5B2D0DF29}">
      <dgm:prSet custT="1"/>
      <dgm:spPr/>
      <dgm:t>
        <a:bodyPr/>
        <a:lstStyle/>
        <a:p>
          <a:r>
            <a:rPr lang="en-US" sz="1050" dirty="0" smtClean="0"/>
            <a:t>1993</a:t>
          </a:r>
          <a:endParaRPr lang="en-US" sz="1050" dirty="0"/>
        </a:p>
      </dgm:t>
    </dgm:pt>
    <dgm:pt modelId="{DBD47FDF-BA70-4045-8CA0-C4CAEDD6A6FC}" type="parTrans" cxnId="{DA822E1C-FE87-4F50-989A-FF3F3442B182}">
      <dgm:prSet/>
      <dgm:spPr/>
      <dgm:t>
        <a:bodyPr/>
        <a:lstStyle/>
        <a:p>
          <a:endParaRPr lang="en-US"/>
        </a:p>
      </dgm:t>
    </dgm:pt>
    <dgm:pt modelId="{61BAD10A-59F2-4159-9222-514811A6D5DC}" type="sibTrans" cxnId="{DA822E1C-FE87-4F50-989A-FF3F3442B182}">
      <dgm:prSet/>
      <dgm:spPr/>
      <dgm:t>
        <a:bodyPr/>
        <a:lstStyle/>
        <a:p>
          <a:endParaRPr lang="en-US"/>
        </a:p>
      </dgm:t>
    </dgm:pt>
    <dgm:pt modelId="{9F525E19-A97E-4C1B-B79A-BE5A127D0C87}">
      <dgm:prSet custT="1"/>
      <dgm:spPr/>
      <dgm:t>
        <a:bodyPr/>
        <a:lstStyle/>
        <a:p>
          <a:r>
            <a:rPr lang="en-US" sz="1050" dirty="0" smtClean="0"/>
            <a:t>Politically, the Liberal Democratic Party dominated Japan until this is the first time the LDP loses its majority</a:t>
          </a:r>
          <a:endParaRPr lang="en-US" sz="1050" dirty="0"/>
        </a:p>
      </dgm:t>
    </dgm:pt>
    <dgm:pt modelId="{F8829B06-869F-4866-B3A1-9C6DDFA3AD62}" type="parTrans" cxnId="{72B73E7F-CC11-4B7D-B974-264AE64B7ECA}">
      <dgm:prSet/>
      <dgm:spPr/>
      <dgm:t>
        <a:bodyPr/>
        <a:lstStyle/>
        <a:p>
          <a:endParaRPr lang="en-US"/>
        </a:p>
      </dgm:t>
    </dgm:pt>
    <dgm:pt modelId="{C912A5CE-5817-4C74-883F-D19DD2B9EAF5}" type="sibTrans" cxnId="{72B73E7F-CC11-4B7D-B974-264AE64B7ECA}">
      <dgm:prSet/>
      <dgm:spPr/>
      <dgm:t>
        <a:bodyPr/>
        <a:lstStyle/>
        <a:p>
          <a:endParaRPr lang="en-US"/>
        </a:p>
      </dgm:t>
    </dgm:pt>
    <dgm:pt modelId="{12A98A74-921E-4F9E-A624-1D47EA4AE2D7}">
      <dgm:prSet custT="1"/>
      <dgm:spPr/>
      <dgm:t>
        <a:bodyPr/>
        <a:lstStyle/>
        <a:p>
          <a:r>
            <a:rPr lang="en-US" sz="1050" dirty="0" smtClean="0"/>
            <a:t>Mid 1990s</a:t>
          </a:r>
          <a:endParaRPr lang="en-US" sz="1050" dirty="0"/>
        </a:p>
      </dgm:t>
    </dgm:pt>
    <dgm:pt modelId="{5846F44E-11CB-4A40-86EA-89274C3D5117}" type="parTrans" cxnId="{A37EE9ED-E1B1-4ED8-B1AF-EDA2B92A60E3}">
      <dgm:prSet/>
      <dgm:spPr/>
      <dgm:t>
        <a:bodyPr/>
        <a:lstStyle/>
        <a:p>
          <a:endParaRPr lang="en-US"/>
        </a:p>
      </dgm:t>
    </dgm:pt>
    <dgm:pt modelId="{64F9C7CF-0B20-4F15-AADD-AF7FC00E7FF4}" type="sibTrans" cxnId="{A37EE9ED-E1B1-4ED8-B1AF-EDA2B92A60E3}">
      <dgm:prSet/>
      <dgm:spPr/>
      <dgm:t>
        <a:bodyPr/>
        <a:lstStyle/>
        <a:p>
          <a:endParaRPr lang="en-US"/>
        </a:p>
      </dgm:t>
    </dgm:pt>
    <dgm:pt modelId="{1C6E2111-23CA-4C87-AE11-B7C7991ABE67}">
      <dgm:prSet custT="1"/>
      <dgm:spPr/>
      <dgm:t>
        <a:bodyPr/>
        <a:lstStyle/>
        <a:p>
          <a:r>
            <a:rPr lang="en-US" sz="1050" dirty="0" smtClean="0"/>
            <a:t>After tremendous economic growth for half a century, the bubble burst and resulted in what is now called “the Lost Decade”</a:t>
          </a:r>
          <a:endParaRPr lang="en-US" sz="1050" dirty="0"/>
        </a:p>
      </dgm:t>
    </dgm:pt>
    <dgm:pt modelId="{4386E65E-47E7-4371-BE20-95AB8A5F35F9}" type="parTrans" cxnId="{3A163D09-23D1-4800-B988-565363B635B4}">
      <dgm:prSet/>
      <dgm:spPr/>
      <dgm:t>
        <a:bodyPr/>
        <a:lstStyle/>
        <a:p>
          <a:endParaRPr lang="en-US"/>
        </a:p>
      </dgm:t>
    </dgm:pt>
    <dgm:pt modelId="{12E4C6A2-D033-4E61-A4ED-338F9C4B6302}" type="sibTrans" cxnId="{3A163D09-23D1-4800-B988-565363B635B4}">
      <dgm:prSet/>
      <dgm:spPr/>
      <dgm:t>
        <a:bodyPr/>
        <a:lstStyle/>
        <a:p>
          <a:endParaRPr lang="en-US"/>
        </a:p>
      </dgm:t>
    </dgm:pt>
    <dgm:pt modelId="{A5AA0572-CE23-485D-A86F-2D73920E38C3}" type="pres">
      <dgm:prSet presAssocID="{7D5A8A7D-81B1-4477-A1F6-3A98682CE0ED}" presName="Name0" presStyleCnt="0">
        <dgm:presLayoutVars>
          <dgm:dir/>
          <dgm:resizeHandles val="exact"/>
        </dgm:presLayoutVars>
      </dgm:prSet>
      <dgm:spPr/>
    </dgm:pt>
    <dgm:pt modelId="{1A7AC7E8-D51E-4203-93F5-5137E1FC587F}" type="pres">
      <dgm:prSet presAssocID="{974C3554-0993-4CE8-9AAF-7EE2A1E4B256}" presName="node" presStyleLbl="node1" presStyleIdx="0" presStyleCnt="7" custScaleX="104183" custScaleY="108123">
        <dgm:presLayoutVars>
          <dgm:bulletEnabled val="1"/>
        </dgm:presLayoutVars>
      </dgm:prSet>
      <dgm:spPr/>
      <dgm:t>
        <a:bodyPr/>
        <a:lstStyle/>
        <a:p>
          <a:endParaRPr lang="en-US"/>
        </a:p>
      </dgm:t>
    </dgm:pt>
    <dgm:pt modelId="{8D719FA4-5649-4E6B-92CE-654D0B369C4D}" type="pres">
      <dgm:prSet presAssocID="{AEDEA56C-7329-428C-AE4F-F88E43D189B8}" presName="sibTrans" presStyleLbl="sibTrans2D1" presStyleIdx="0" presStyleCnt="6"/>
      <dgm:spPr/>
      <dgm:t>
        <a:bodyPr/>
        <a:lstStyle/>
        <a:p>
          <a:endParaRPr lang="en-US"/>
        </a:p>
      </dgm:t>
    </dgm:pt>
    <dgm:pt modelId="{4F470A23-D9B1-450F-B19E-0186C636687F}" type="pres">
      <dgm:prSet presAssocID="{AEDEA56C-7329-428C-AE4F-F88E43D189B8}" presName="connectorText" presStyleLbl="sibTrans2D1" presStyleIdx="0" presStyleCnt="6"/>
      <dgm:spPr/>
      <dgm:t>
        <a:bodyPr/>
        <a:lstStyle/>
        <a:p>
          <a:endParaRPr lang="en-US"/>
        </a:p>
      </dgm:t>
    </dgm:pt>
    <dgm:pt modelId="{963B925F-3280-40CD-BC23-08CDD5E7F824}" type="pres">
      <dgm:prSet presAssocID="{E513C591-B3AD-4CEB-8FE4-7209D3C25BC2}" presName="node" presStyleLbl="node1" presStyleIdx="1" presStyleCnt="7" custScaleX="102146" custScaleY="108623" custLinFactNeighborX="-45677" custLinFactNeighborY="0">
        <dgm:presLayoutVars>
          <dgm:bulletEnabled val="1"/>
        </dgm:presLayoutVars>
      </dgm:prSet>
      <dgm:spPr/>
      <dgm:t>
        <a:bodyPr/>
        <a:lstStyle/>
        <a:p>
          <a:endParaRPr lang="en-US"/>
        </a:p>
      </dgm:t>
    </dgm:pt>
    <dgm:pt modelId="{91668487-6B72-4208-B9FD-AEDAE11035C7}" type="pres">
      <dgm:prSet presAssocID="{0EA87720-4939-46BD-8008-97A6D776DCC7}" presName="sibTrans" presStyleLbl="sibTrans2D1" presStyleIdx="1" presStyleCnt="6"/>
      <dgm:spPr/>
      <dgm:t>
        <a:bodyPr/>
        <a:lstStyle/>
        <a:p>
          <a:endParaRPr lang="en-US"/>
        </a:p>
      </dgm:t>
    </dgm:pt>
    <dgm:pt modelId="{3793217E-263C-4BE1-A40A-F41B5D464F15}" type="pres">
      <dgm:prSet presAssocID="{0EA87720-4939-46BD-8008-97A6D776DCC7}" presName="connectorText" presStyleLbl="sibTrans2D1" presStyleIdx="1" presStyleCnt="6"/>
      <dgm:spPr/>
      <dgm:t>
        <a:bodyPr/>
        <a:lstStyle/>
        <a:p>
          <a:endParaRPr lang="en-US"/>
        </a:p>
      </dgm:t>
    </dgm:pt>
    <dgm:pt modelId="{9D9ED27D-A78F-4437-AB8D-3CBD17DCEB6F}" type="pres">
      <dgm:prSet presAssocID="{9DE235E9-1FFE-4DA9-8259-C3F120D7F4BE}" presName="node" presStyleLbl="node1" presStyleIdx="2" presStyleCnt="7" custLinFactNeighborX="-65628" custLinFactNeighborY="2478">
        <dgm:presLayoutVars>
          <dgm:bulletEnabled val="1"/>
        </dgm:presLayoutVars>
      </dgm:prSet>
      <dgm:spPr/>
      <dgm:t>
        <a:bodyPr/>
        <a:lstStyle/>
        <a:p>
          <a:endParaRPr lang="en-US"/>
        </a:p>
      </dgm:t>
    </dgm:pt>
    <dgm:pt modelId="{B70A59C9-719C-4234-A7CE-E2B51311F058}" type="pres">
      <dgm:prSet presAssocID="{0E5378B8-94F0-48CF-ADC4-1B151C45EE52}" presName="sibTrans" presStyleLbl="sibTrans2D1" presStyleIdx="2" presStyleCnt="6"/>
      <dgm:spPr/>
      <dgm:t>
        <a:bodyPr/>
        <a:lstStyle/>
        <a:p>
          <a:endParaRPr lang="en-US"/>
        </a:p>
      </dgm:t>
    </dgm:pt>
    <dgm:pt modelId="{989938A9-5AC8-40AE-B8F7-44A929F789FF}" type="pres">
      <dgm:prSet presAssocID="{0E5378B8-94F0-48CF-ADC4-1B151C45EE52}" presName="connectorText" presStyleLbl="sibTrans2D1" presStyleIdx="2" presStyleCnt="6"/>
      <dgm:spPr/>
      <dgm:t>
        <a:bodyPr/>
        <a:lstStyle/>
        <a:p>
          <a:endParaRPr lang="en-US"/>
        </a:p>
      </dgm:t>
    </dgm:pt>
    <dgm:pt modelId="{E2FE4151-DC6B-4A46-8A59-31CDDBB4C887}" type="pres">
      <dgm:prSet presAssocID="{462D73D1-84A1-4690-90D2-C4FCC6CD70FB}" presName="node" presStyleLbl="node1" presStyleIdx="3" presStyleCnt="7" custLinFactNeighborX="-80214" custLinFactNeighborY="2478">
        <dgm:presLayoutVars>
          <dgm:bulletEnabled val="1"/>
        </dgm:presLayoutVars>
      </dgm:prSet>
      <dgm:spPr/>
      <dgm:t>
        <a:bodyPr/>
        <a:lstStyle/>
        <a:p>
          <a:endParaRPr lang="en-US"/>
        </a:p>
      </dgm:t>
    </dgm:pt>
    <dgm:pt modelId="{356630EC-2ADA-447E-9BF9-576CE892C674}" type="pres">
      <dgm:prSet presAssocID="{7E8E3A12-D0E5-4182-A713-852ADAB2B773}" presName="sibTrans" presStyleLbl="sibTrans2D1" presStyleIdx="3" presStyleCnt="6"/>
      <dgm:spPr/>
      <dgm:t>
        <a:bodyPr/>
        <a:lstStyle/>
        <a:p>
          <a:endParaRPr lang="en-US"/>
        </a:p>
      </dgm:t>
    </dgm:pt>
    <dgm:pt modelId="{5D0DEB2A-1791-4BCC-8612-8EC623675604}" type="pres">
      <dgm:prSet presAssocID="{7E8E3A12-D0E5-4182-A713-852ADAB2B773}" presName="connectorText" presStyleLbl="sibTrans2D1" presStyleIdx="3" presStyleCnt="6"/>
      <dgm:spPr/>
      <dgm:t>
        <a:bodyPr/>
        <a:lstStyle/>
        <a:p>
          <a:endParaRPr lang="en-US"/>
        </a:p>
      </dgm:t>
    </dgm:pt>
    <dgm:pt modelId="{CBEBC5B6-35AF-4000-97C3-682AC63E9483}" type="pres">
      <dgm:prSet presAssocID="{3672C19E-26C3-46C2-800F-07567E6BEC3A}" presName="node" presStyleLbl="node1" presStyleIdx="4" presStyleCnt="7" custLinFactNeighborX="-94799" custLinFactNeighborY="2478">
        <dgm:presLayoutVars>
          <dgm:bulletEnabled val="1"/>
        </dgm:presLayoutVars>
      </dgm:prSet>
      <dgm:spPr/>
      <dgm:t>
        <a:bodyPr/>
        <a:lstStyle/>
        <a:p>
          <a:endParaRPr lang="en-US"/>
        </a:p>
      </dgm:t>
    </dgm:pt>
    <dgm:pt modelId="{7AD73449-F6A5-4ABF-8247-C9DE59074296}" type="pres">
      <dgm:prSet presAssocID="{F89301C6-751D-44AA-ADC4-97D507B7C1BB}" presName="sibTrans" presStyleLbl="sibTrans2D1" presStyleIdx="4" presStyleCnt="6"/>
      <dgm:spPr/>
      <dgm:t>
        <a:bodyPr/>
        <a:lstStyle/>
        <a:p>
          <a:endParaRPr lang="en-US"/>
        </a:p>
      </dgm:t>
    </dgm:pt>
    <dgm:pt modelId="{C2F7795D-A73D-4562-8923-41F684B65D6D}" type="pres">
      <dgm:prSet presAssocID="{F89301C6-751D-44AA-ADC4-97D507B7C1BB}" presName="connectorText" presStyleLbl="sibTrans2D1" presStyleIdx="4" presStyleCnt="6"/>
      <dgm:spPr/>
      <dgm:t>
        <a:bodyPr/>
        <a:lstStyle/>
        <a:p>
          <a:endParaRPr lang="en-US"/>
        </a:p>
      </dgm:t>
    </dgm:pt>
    <dgm:pt modelId="{1AA8B9EB-39BE-4328-8ABD-8C15671D228E}" type="pres">
      <dgm:prSet presAssocID="{005D27F0-B244-43B8-BAB3-3CE5B2D0DF29}" presName="node" presStyleLbl="node1" presStyleIdx="5" presStyleCnt="7" custLinFactX="-11646" custLinFactNeighborX="-100000" custLinFactNeighborY="2478">
        <dgm:presLayoutVars>
          <dgm:bulletEnabled val="1"/>
        </dgm:presLayoutVars>
      </dgm:prSet>
      <dgm:spPr/>
      <dgm:t>
        <a:bodyPr/>
        <a:lstStyle/>
        <a:p>
          <a:endParaRPr lang="en-US"/>
        </a:p>
      </dgm:t>
    </dgm:pt>
    <dgm:pt modelId="{AB922558-6B79-418B-922B-2596C45B72F8}" type="pres">
      <dgm:prSet presAssocID="{61BAD10A-59F2-4159-9222-514811A6D5DC}" presName="sibTrans" presStyleLbl="sibTrans2D1" presStyleIdx="5" presStyleCnt="6"/>
      <dgm:spPr/>
      <dgm:t>
        <a:bodyPr/>
        <a:lstStyle/>
        <a:p>
          <a:endParaRPr lang="en-US"/>
        </a:p>
      </dgm:t>
    </dgm:pt>
    <dgm:pt modelId="{E58B4777-2B47-473E-8174-200A9B9C280E}" type="pres">
      <dgm:prSet presAssocID="{61BAD10A-59F2-4159-9222-514811A6D5DC}" presName="connectorText" presStyleLbl="sibTrans2D1" presStyleIdx="5" presStyleCnt="6"/>
      <dgm:spPr/>
      <dgm:t>
        <a:bodyPr/>
        <a:lstStyle/>
        <a:p>
          <a:endParaRPr lang="en-US"/>
        </a:p>
      </dgm:t>
    </dgm:pt>
    <dgm:pt modelId="{F79BAC0E-9E1A-4F37-A36A-519108CBE7EA}" type="pres">
      <dgm:prSet presAssocID="{12A98A74-921E-4F9E-A624-1D47EA4AE2D7}" presName="node" presStyleLbl="node1" presStyleIdx="6" presStyleCnt="7" custLinFactX="-25373" custLinFactNeighborX="-100000" custLinFactNeighborY="2478">
        <dgm:presLayoutVars>
          <dgm:bulletEnabled val="1"/>
        </dgm:presLayoutVars>
      </dgm:prSet>
      <dgm:spPr/>
      <dgm:t>
        <a:bodyPr/>
        <a:lstStyle/>
        <a:p>
          <a:endParaRPr lang="en-US"/>
        </a:p>
      </dgm:t>
    </dgm:pt>
  </dgm:ptLst>
  <dgm:cxnLst>
    <dgm:cxn modelId="{0964A2A4-A878-424B-80B3-4E7285DBBA3A}" type="presOf" srcId="{9F525E19-A97E-4C1B-B79A-BE5A127D0C87}" destId="{1AA8B9EB-39BE-4328-8ABD-8C15671D228E}" srcOrd="0" destOrd="1" presId="urn:microsoft.com/office/officeart/2005/8/layout/process1"/>
    <dgm:cxn modelId="{7283729A-6FB4-4785-BC73-22426039B295}" type="presOf" srcId="{F89301C6-751D-44AA-ADC4-97D507B7C1BB}" destId="{C2F7795D-A73D-4562-8923-41F684B65D6D}" srcOrd="1" destOrd="0" presId="urn:microsoft.com/office/officeart/2005/8/layout/process1"/>
    <dgm:cxn modelId="{A0C80A6F-1B37-4EE2-9279-4395C941127E}" type="presOf" srcId="{0EA87720-4939-46BD-8008-97A6D776DCC7}" destId="{3793217E-263C-4BE1-A40A-F41B5D464F15}" srcOrd="1" destOrd="0" presId="urn:microsoft.com/office/officeart/2005/8/layout/process1"/>
    <dgm:cxn modelId="{55E34815-8311-4EAD-986E-0CE3DE3F794C}" type="presOf" srcId="{7D5A8A7D-81B1-4477-A1F6-3A98682CE0ED}" destId="{A5AA0572-CE23-485D-A86F-2D73920E38C3}" srcOrd="0" destOrd="0" presId="urn:microsoft.com/office/officeart/2005/8/layout/process1"/>
    <dgm:cxn modelId="{329248C2-DD22-4A70-A102-765B2AA93474}" type="presOf" srcId="{12A98A74-921E-4F9E-A624-1D47EA4AE2D7}" destId="{F79BAC0E-9E1A-4F37-A36A-519108CBE7EA}" srcOrd="0" destOrd="0" presId="urn:microsoft.com/office/officeart/2005/8/layout/process1"/>
    <dgm:cxn modelId="{B14DC6EF-3BB4-49D7-94F2-4235DF3EC1BE}" srcId="{974C3554-0993-4CE8-9AAF-7EE2A1E4B256}" destId="{5BD3B478-AC8A-44F0-959F-4BF24F08FDA4}" srcOrd="0" destOrd="0" parTransId="{8DD5E986-4978-4E17-A2DE-2E6689EA4269}" sibTransId="{14E8A339-60FF-483F-819E-A88ADC3846E6}"/>
    <dgm:cxn modelId="{DC5E8002-549B-4F09-8ABB-649B5C01412F}" srcId="{7D5A8A7D-81B1-4477-A1F6-3A98682CE0ED}" destId="{974C3554-0993-4CE8-9AAF-7EE2A1E4B256}" srcOrd="0" destOrd="0" parTransId="{924483AE-AE83-47B1-BFF4-C13FE43670E5}" sibTransId="{AEDEA56C-7329-428C-AE4F-F88E43D189B8}"/>
    <dgm:cxn modelId="{C416D43A-50E0-4D2A-805B-AE4C87EDE341}" srcId="{7D5A8A7D-81B1-4477-A1F6-3A98682CE0ED}" destId="{E513C591-B3AD-4CEB-8FE4-7209D3C25BC2}" srcOrd="1" destOrd="0" parTransId="{187C93AA-757D-4924-89D9-43F32D099A20}" sibTransId="{0EA87720-4939-46BD-8008-97A6D776DCC7}"/>
    <dgm:cxn modelId="{98E4B2ED-C0EF-4DFA-990D-70458E34064F}" type="presOf" srcId="{61BAD10A-59F2-4159-9222-514811A6D5DC}" destId="{E58B4777-2B47-473E-8174-200A9B9C280E}" srcOrd="1" destOrd="0" presId="urn:microsoft.com/office/officeart/2005/8/layout/process1"/>
    <dgm:cxn modelId="{C3AC3CFA-3B93-4A22-9DDC-C33F2B1A49A8}" type="presOf" srcId="{1C6E2111-23CA-4C87-AE11-B7C7991ABE67}" destId="{F79BAC0E-9E1A-4F37-A36A-519108CBE7EA}" srcOrd="0" destOrd="1" presId="urn:microsoft.com/office/officeart/2005/8/layout/process1"/>
    <dgm:cxn modelId="{91C55573-1C56-4F39-9E4A-B991926CAB14}" type="presOf" srcId="{E513C591-B3AD-4CEB-8FE4-7209D3C25BC2}" destId="{963B925F-3280-40CD-BC23-08CDD5E7F824}" srcOrd="0" destOrd="0" presId="urn:microsoft.com/office/officeart/2005/8/layout/process1"/>
    <dgm:cxn modelId="{A1E32FAF-11C5-4FE4-ACD9-1E6E036B3523}" type="presOf" srcId="{5BD3B478-AC8A-44F0-959F-4BF24F08FDA4}" destId="{1A7AC7E8-D51E-4203-93F5-5137E1FC587F}" srcOrd="0" destOrd="1" presId="urn:microsoft.com/office/officeart/2005/8/layout/process1"/>
    <dgm:cxn modelId="{3A163D09-23D1-4800-B988-565363B635B4}" srcId="{12A98A74-921E-4F9E-A624-1D47EA4AE2D7}" destId="{1C6E2111-23CA-4C87-AE11-B7C7991ABE67}" srcOrd="0" destOrd="0" parTransId="{4386E65E-47E7-4371-BE20-95AB8A5F35F9}" sibTransId="{12E4C6A2-D033-4E61-A4ED-338F9C4B6302}"/>
    <dgm:cxn modelId="{038BDA4F-511F-4996-B7A0-52949225ADE3}" srcId="{9DE235E9-1FFE-4DA9-8259-C3F120D7F4BE}" destId="{E5A99837-737F-4A51-82CD-38FC8F7A63AB}" srcOrd="0" destOrd="0" parTransId="{1CE2556C-6778-483B-987F-040E57D982F9}" sibTransId="{8CCF3D63-EBE5-47B4-A381-28F1FCB49DD7}"/>
    <dgm:cxn modelId="{9025ECF7-96F9-49E8-B4BF-241E458641FD}" type="presOf" srcId="{85EB48AB-5403-4117-87B0-F506D5831742}" destId="{E2FE4151-DC6B-4A46-8A59-31CDDBB4C887}" srcOrd="0" destOrd="1" presId="urn:microsoft.com/office/officeart/2005/8/layout/process1"/>
    <dgm:cxn modelId="{72B73E7F-CC11-4B7D-B974-264AE64B7ECA}" srcId="{005D27F0-B244-43B8-BAB3-3CE5B2D0DF29}" destId="{9F525E19-A97E-4C1B-B79A-BE5A127D0C87}" srcOrd="0" destOrd="0" parTransId="{F8829B06-869F-4866-B3A1-9C6DDFA3AD62}" sibTransId="{C912A5CE-5817-4C74-883F-D19DD2B9EAF5}"/>
    <dgm:cxn modelId="{2656E039-A50E-4572-BC15-8F6C945292C2}" srcId="{E513C591-B3AD-4CEB-8FE4-7209D3C25BC2}" destId="{105960DE-25E9-47E3-978A-4E05BB3656C5}" srcOrd="0" destOrd="0" parTransId="{4BFF4040-8228-4A7B-A674-41659D51C649}" sibTransId="{0E5D3414-7A64-43BD-97CA-3F64485115E7}"/>
    <dgm:cxn modelId="{5CC49D72-6AB5-4EB1-9DA5-B5602FD8D986}" type="presOf" srcId="{26719074-DD56-4CA7-A47D-FFD39A518F70}" destId="{CBEBC5B6-35AF-4000-97C3-682AC63E9483}" srcOrd="0" destOrd="1" presId="urn:microsoft.com/office/officeart/2005/8/layout/process1"/>
    <dgm:cxn modelId="{26F75AAC-5FB5-42F7-AD92-75D37E4B9207}" srcId="{7D5A8A7D-81B1-4477-A1F6-3A98682CE0ED}" destId="{3672C19E-26C3-46C2-800F-07567E6BEC3A}" srcOrd="4" destOrd="0" parTransId="{A716DDE1-9880-4519-A670-DA1964CFB57A}" sibTransId="{F89301C6-751D-44AA-ADC4-97D507B7C1BB}"/>
    <dgm:cxn modelId="{822C4BA1-AF30-4CC7-8033-5C39156527B0}" type="presOf" srcId="{7E8E3A12-D0E5-4182-A713-852ADAB2B773}" destId="{356630EC-2ADA-447E-9BF9-576CE892C674}" srcOrd="0" destOrd="0" presId="urn:microsoft.com/office/officeart/2005/8/layout/process1"/>
    <dgm:cxn modelId="{D6660AA0-00D6-4518-9496-2680449EE253}" srcId="{462D73D1-84A1-4690-90D2-C4FCC6CD70FB}" destId="{85EB48AB-5403-4117-87B0-F506D5831742}" srcOrd="0" destOrd="0" parTransId="{4EE3267F-4B26-4CE2-A46E-803FA95DC7FB}" sibTransId="{B6CDAFB3-C75F-45A3-8900-B105798ABC2A}"/>
    <dgm:cxn modelId="{06713D4A-C821-4665-ACD7-CF78D33B3384}" type="presOf" srcId="{105960DE-25E9-47E3-978A-4E05BB3656C5}" destId="{963B925F-3280-40CD-BC23-08CDD5E7F824}" srcOrd="0" destOrd="1" presId="urn:microsoft.com/office/officeart/2005/8/layout/process1"/>
    <dgm:cxn modelId="{5E21CF39-8AE1-4A97-9AB5-467FC8774396}" type="presOf" srcId="{0E5378B8-94F0-48CF-ADC4-1B151C45EE52}" destId="{B70A59C9-719C-4234-A7CE-E2B51311F058}" srcOrd="0" destOrd="0" presId="urn:microsoft.com/office/officeart/2005/8/layout/process1"/>
    <dgm:cxn modelId="{9D4794AF-28B9-4EA3-B250-AA9E3E7576C9}" type="presOf" srcId="{0E5378B8-94F0-48CF-ADC4-1B151C45EE52}" destId="{989938A9-5AC8-40AE-B8F7-44A929F789FF}" srcOrd="1" destOrd="0" presId="urn:microsoft.com/office/officeart/2005/8/layout/process1"/>
    <dgm:cxn modelId="{2E57411C-56A1-4ED3-8C75-A1844A5639EB}" type="presOf" srcId="{974C3554-0993-4CE8-9AAF-7EE2A1E4B256}" destId="{1A7AC7E8-D51E-4203-93F5-5137E1FC587F}" srcOrd="0" destOrd="0" presId="urn:microsoft.com/office/officeart/2005/8/layout/process1"/>
    <dgm:cxn modelId="{12B15630-0A84-40C1-90B9-26D4E450F71F}" type="presOf" srcId="{462D73D1-84A1-4690-90D2-C4FCC6CD70FB}" destId="{E2FE4151-DC6B-4A46-8A59-31CDDBB4C887}" srcOrd="0" destOrd="0" presId="urn:microsoft.com/office/officeart/2005/8/layout/process1"/>
    <dgm:cxn modelId="{51620F07-5184-459E-868E-12159E3DFD21}" srcId="{7D5A8A7D-81B1-4477-A1F6-3A98682CE0ED}" destId="{462D73D1-84A1-4690-90D2-C4FCC6CD70FB}" srcOrd="3" destOrd="0" parTransId="{E8265F25-9530-4CAD-B493-47DFB6544404}" sibTransId="{7E8E3A12-D0E5-4182-A713-852ADAB2B773}"/>
    <dgm:cxn modelId="{8E2D516F-C112-470B-9577-8AA51D640C60}" srcId="{3672C19E-26C3-46C2-800F-07567E6BEC3A}" destId="{26719074-DD56-4CA7-A47D-FFD39A518F70}" srcOrd="0" destOrd="0" parTransId="{DD1ECEBF-E27D-4CF8-97A7-89C6E7EB8412}" sibTransId="{04C7B9D2-F68D-44A8-AB09-72AC44C8D05E}"/>
    <dgm:cxn modelId="{527BC1DB-451F-4960-8031-29319B989E28}" type="presOf" srcId="{005D27F0-B244-43B8-BAB3-3CE5B2D0DF29}" destId="{1AA8B9EB-39BE-4328-8ABD-8C15671D228E}" srcOrd="0" destOrd="0" presId="urn:microsoft.com/office/officeart/2005/8/layout/process1"/>
    <dgm:cxn modelId="{6ED1FCB5-8D55-4313-BD85-AC31BD95FDE1}" type="presOf" srcId="{E5A99837-737F-4A51-82CD-38FC8F7A63AB}" destId="{9D9ED27D-A78F-4437-AB8D-3CBD17DCEB6F}" srcOrd="0" destOrd="1" presId="urn:microsoft.com/office/officeart/2005/8/layout/process1"/>
    <dgm:cxn modelId="{7F05D6E7-07C6-4364-BA3C-010BEED5EC17}" type="presOf" srcId="{0EA87720-4939-46BD-8008-97A6D776DCC7}" destId="{91668487-6B72-4208-B9FD-AEDAE11035C7}" srcOrd="0" destOrd="0" presId="urn:microsoft.com/office/officeart/2005/8/layout/process1"/>
    <dgm:cxn modelId="{DA822E1C-FE87-4F50-989A-FF3F3442B182}" srcId="{7D5A8A7D-81B1-4477-A1F6-3A98682CE0ED}" destId="{005D27F0-B244-43B8-BAB3-3CE5B2D0DF29}" srcOrd="5" destOrd="0" parTransId="{DBD47FDF-BA70-4045-8CA0-C4CAEDD6A6FC}" sibTransId="{61BAD10A-59F2-4159-9222-514811A6D5DC}"/>
    <dgm:cxn modelId="{AD506D31-2F87-48B7-AD73-CAF7221A75A3}" type="presOf" srcId="{9DE235E9-1FFE-4DA9-8259-C3F120D7F4BE}" destId="{9D9ED27D-A78F-4437-AB8D-3CBD17DCEB6F}" srcOrd="0" destOrd="0" presId="urn:microsoft.com/office/officeart/2005/8/layout/process1"/>
    <dgm:cxn modelId="{C20D9665-40D2-4A1B-9841-3343287E5F70}" type="presOf" srcId="{F89301C6-751D-44AA-ADC4-97D507B7C1BB}" destId="{7AD73449-F6A5-4ABF-8247-C9DE59074296}" srcOrd="0" destOrd="0" presId="urn:microsoft.com/office/officeart/2005/8/layout/process1"/>
    <dgm:cxn modelId="{49C211CE-7F9A-476B-8686-6EBFFB2E27A8}" type="presOf" srcId="{7E8E3A12-D0E5-4182-A713-852ADAB2B773}" destId="{5D0DEB2A-1791-4BCC-8612-8EC623675604}" srcOrd="1" destOrd="0" presId="urn:microsoft.com/office/officeart/2005/8/layout/process1"/>
    <dgm:cxn modelId="{2CBA6644-256F-4A3E-9C5B-0BA9C2064E60}" srcId="{7D5A8A7D-81B1-4477-A1F6-3A98682CE0ED}" destId="{9DE235E9-1FFE-4DA9-8259-C3F120D7F4BE}" srcOrd="2" destOrd="0" parTransId="{BC5C9DAE-AB73-457C-B85B-BFA957222551}" sibTransId="{0E5378B8-94F0-48CF-ADC4-1B151C45EE52}"/>
    <dgm:cxn modelId="{209ABECB-DD4D-4208-A71E-59F273FFD825}" type="presOf" srcId="{AEDEA56C-7329-428C-AE4F-F88E43D189B8}" destId="{8D719FA4-5649-4E6B-92CE-654D0B369C4D}" srcOrd="0" destOrd="0" presId="urn:microsoft.com/office/officeart/2005/8/layout/process1"/>
    <dgm:cxn modelId="{A37EE9ED-E1B1-4ED8-B1AF-EDA2B92A60E3}" srcId="{7D5A8A7D-81B1-4477-A1F6-3A98682CE0ED}" destId="{12A98A74-921E-4F9E-A624-1D47EA4AE2D7}" srcOrd="6" destOrd="0" parTransId="{5846F44E-11CB-4A40-86EA-89274C3D5117}" sibTransId="{64F9C7CF-0B20-4F15-AADD-AF7FC00E7FF4}"/>
    <dgm:cxn modelId="{A1D4E1E5-9B69-4A15-A142-2FBFF0961045}" type="presOf" srcId="{3672C19E-26C3-46C2-800F-07567E6BEC3A}" destId="{CBEBC5B6-35AF-4000-97C3-682AC63E9483}" srcOrd="0" destOrd="0" presId="urn:microsoft.com/office/officeart/2005/8/layout/process1"/>
    <dgm:cxn modelId="{C960131A-F14B-43DB-84C8-BF48308E70A1}" type="presOf" srcId="{61BAD10A-59F2-4159-9222-514811A6D5DC}" destId="{AB922558-6B79-418B-922B-2596C45B72F8}" srcOrd="0" destOrd="0" presId="urn:microsoft.com/office/officeart/2005/8/layout/process1"/>
    <dgm:cxn modelId="{DA99E17C-BD65-450D-AB19-2E9851A8530A}" type="presOf" srcId="{AEDEA56C-7329-428C-AE4F-F88E43D189B8}" destId="{4F470A23-D9B1-450F-B19E-0186C636687F}" srcOrd="1" destOrd="0" presId="urn:microsoft.com/office/officeart/2005/8/layout/process1"/>
    <dgm:cxn modelId="{208B5227-3B37-47D1-AC44-C7BC7286A218}" type="presParOf" srcId="{A5AA0572-CE23-485D-A86F-2D73920E38C3}" destId="{1A7AC7E8-D51E-4203-93F5-5137E1FC587F}" srcOrd="0" destOrd="0" presId="urn:microsoft.com/office/officeart/2005/8/layout/process1"/>
    <dgm:cxn modelId="{49309717-87BF-490A-83CC-55FD6EF93234}" type="presParOf" srcId="{A5AA0572-CE23-485D-A86F-2D73920E38C3}" destId="{8D719FA4-5649-4E6B-92CE-654D0B369C4D}" srcOrd="1" destOrd="0" presId="urn:microsoft.com/office/officeart/2005/8/layout/process1"/>
    <dgm:cxn modelId="{51795102-000B-4F2D-9D86-4BC53B730718}" type="presParOf" srcId="{8D719FA4-5649-4E6B-92CE-654D0B369C4D}" destId="{4F470A23-D9B1-450F-B19E-0186C636687F}" srcOrd="0" destOrd="0" presId="urn:microsoft.com/office/officeart/2005/8/layout/process1"/>
    <dgm:cxn modelId="{1DA4162B-30DC-430D-A870-D3FBE73E2E4F}" type="presParOf" srcId="{A5AA0572-CE23-485D-A86F-2D73920E38C3}" destId="{963B925F-3280-40CD-BC23-08CDD5E7F824}" srcOrd="2" destOrd="0" presId="urn:microsoft.com/office/officeart/2005/8/layout/process1"/>
    <dgm:cxn modelId="{C3B64716-D39C-47FD-80F1-E93F03B077E0}" type="presParOf" srcId="{A5AA0572-CE23-485D-A86F-2D73920E38C3}" destId="{91668487-6B72-4208-B9FD-AEDAE11035C7}" srcOrd="3" destOrd="0" presId="urn:microsoft.com/office/officeart/2005/8/layout/process1"/>
    <dgm:cxn modelId="{D8965FE8-2D4F-4D1C-B2BC-5C356688143B}" type="presParOf" srcId="{91668487-6B72-4208-B9FD-AEDAE11035C7}" destId="{3793217E-263C-4BE1-A40A-F41B5D464F15}" srcOrd="0" destOrd="0" presId="urn:microsoft.com/office/officeart/2005/8/layout/process1"/>
    <dgm:cxn modelId="{2C6F6904-D588-401E-96FB-1A621901A18C}" type="presParOf" srcId="{A5AA0572-CE23-485D-A86F-2D73920E38C3}" destId="{9D9ED27D-A78F-4437-AB8D-3CBD17DCEB6F}" srcOrd="4" destOrd="0" presId="urn:microsoft.com/office/officeart/2005/8/layout/process1"/>
    <dgm:cxn modelId="{2E307BD9-2F3A-4262-A416-5895AD1C212B}" type="presParOf" srcId="{A5AA0572-CE23-485D-A86F-2D73920E38C3}" destId="{B70A59C9-719C-4234-A7CE-E2B51311F058}" srcOrd="5" destOrd="0" presId="urn:microsoft.com/office/officeart/2005/8/layout/process1"/>
    <dgm:cxn modelId="{A74BAAAA-5F64-41DF-8535-D3F63AF05931}" type="presParOf" srcId="{B70A59C9-719C-4234-A7CE-E2B51311F058}" destId="{989938A9-5AC8-40AE-B8F7-44A929F789FF}" srcOrd="0" destOrd="0" presId="urn:microsoft.com/office/officeart/2005/8/layout/process1"/>
    <dgm:cxn modelId="{8D04140B-74D2-4EF0-B48C-B06822FF1BBE}" type="presParOf" srcId="{A5AA0572-CE23-485D-A86F-2D73920E38C3}" destId="{E2FE4151-DC6B-4A46-8A59-31CDDBB4C887}" srcOrd="6" destOrd="0" presId="urn:microsoft.com/office/officeart/2005/8/layout/process1"/>
    <dgm:cxn modelId="{1883AE51-73F2-4F2B-9174-B940C1F68532}" type="presParOf" srcId="{A5AA0572-CE23-485D-A86F-2D73920E38C3}" destId="{356630EC-2ADA-447E-9BF9-576CE892C674}" srcOrd="7" destOrd="0" presId="urn:microsoft.com/office/officeart/2005/8/layout/process1"/>
    <dgm:cxn modelId="{DA77BFC7-4893-429B-B77A-3388AECF4E9C}" type="presParOf" srcId="{356630EC-2ADA-447E-9BF9-576CE892C674}" destId="{5D0DEB2A-1791-4BCC-8612-8EC623675604}" srcOrd="0" destOrd="0" presId="urn:microsoft.com/office/officeart/2005/8/layout/process1"/>
    <dgm:cxn modelId="{D53C0412-6BAA-488F-8BB1-ADE94F070898}" type="presParOf" srcId="{A5AA0572-CE23-485D-A86F-2D73920E38C3}" destId="{CBEBC5B6-35AF-4000-97C3-682AC63E9483}" srcOrd="8" destOrd="0" presId="urn:microsoft.com/office/officeart/2005/8/layout/process1"/>
    <dgm:cxn modelId="{1ACA42B1-AB7F-4835-9091-3804807028FF}" type="presParOf" srcId="{A5AA0572-CE23-485D-A86F-2D73920E38C3}" destId="{7AD73449-F6A5-4ABF-8247-C9DE59074296}" srcOrd="9" destOrd="0" presId="urn:microsoft.com/office/officeart/2005/8/layout/process1"/>
    <dgm:cxn modelId="{C60011A0-D025-4283-9D2F-03FB46F37C5B}" type="presParOf" srcId="{7AD73449-F6A5-4ABF-8247-C9DE59074296}" destId="{C2F7795D-A73D-4562-8923-41F684B65D6D}" srcOrd="0" destOrd="0" presId="urn:microsoft.com/office/officeart/2005/8/layout/process1"/>
    <dgm:cxn modelId="{930646FB-54D4-4446-8450-D4B14384AD0D}" type="presParOf" srcId="{A5AA0572-CE23-485D-A86F-2D73920E38C3}" destId="{1AA8B9EB-39BE-4328-8ABD-8C15671D228E}" srcOrd="10" destOrd="0" presId="urn:microsoft.com/office/officeart/2005/8/layout/process1"/>
    <dgm:cxn modelId="{E34103F3-9524-4497-B53E-BCC6AB1AEDEB}" type="presParOf" srcId="{A5AA0572-CE23-485D-A86F-2D73920E38C3}" destId="{AB922558-6B79-418B-922B-2596C45B72F8}" srcOrd="11" destOrd="0" presId="urn:microsoft.com/office/officeart/2005/8/layout/process1"/>
    <dgm:cxn modelId="{CFE5538C-31F2-4935-B74E-10A391227697}" type="presParOf" srcId="{AB922558-6B79-418B-922B-2596C45B72F8}" destId="{E58B4777-2B47-473E-8174-200A9B9C280E}" srcOrd="0" destOrd="0" presId="urn:microsoft.com/office/officeart/2005/8/layout/process1"/>
    <dgm:cxn modelId="{8B792EDD-2107-40FB-9BD8-E8645F11F46E}" type="presParOf" srcId="{A5AA0572-CE23-485D-A86F-2D73920E38C3}" destId="{F79BAC0E-9E1A-4F37-A36A-519108CBE7EA}" srcOrd="12"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A4F266-A7BC-4F7B-A0AD-4A7528FB7237}">
      <dsp:nvSpPr>
        <dsp:cNvPr id="0" name=""/>
        <dsp:cNvSpPr/>
      </dsp:nvSpPr>
      <dsp:spPr>
        <a:xfrm>
          <a:off x="0" y="0"/>
          <a:ext cx="1085850" cy="15240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600 BC</a:t>
          </a:r>
          <a:endParaRPr lang="en-US" sz="1000" kern="1200" dirty="0"/>
        </a:p>
        <a:p>
          <a:pPr marL="57150" lvl="1" indent="-57150" algn="l" defTabSz="355600">
            <a:lnSpc>
              <a:spcPct val="90000"/>
            </a:lnSpc>
            <a:spcBef>
              <a:spcPct val="0"/>
            </a:spcBef>
            <a:spcAft>
              <a:spcPct val="15000"/>
            </a:spcAft>
            <a:buChar char="••"/>
          </a:pPr>
          <a:r>
            <a:rPr lang="en-US" sz="800" kern="1200" smtClean="0"/>
            <a:t>Japan </a:t>
          </a:r>
          <a:r>
            <a:rPr lang="en-US" sz="800" kern="1200" dirty="0" smtClean="0"/>
            <a:t>was founded by the Emperor </a:t>
          </a:r>
          <a:r>
            <a:rPr lang="en-US" sz="800" kern="1200" dirty="0" err="1" smtClean="0"/>
            <a:t>Jimmu</a:t>
          </a:r>
          <a:r>
            <a:rPr lang="en-US" sz="800" kern="1200" dirty="0" smtClean="0"/>
            <a:t> </a:t>
          </a:r>
          <a:endParaRPr lang="en-US" sz="800" kern="1200" dirty="0"/>
        </a:p>
      </dsp:txBody>
      <dsp:txXfrm>
        <a:off x="0" y="0"/>
        <a:ext cx="1085850" cy="1524093"/>
      </dsp:txXfrm>
    </dsp:sp>
    <dsp:sp modelId="{2F3F42F9-8B78-4BAB-A5AB-520F02B4CC7E}">
      <dsp:nvSpPr>
        <dsp:cNvPr id="0" name=""/>
        <dsp:cNvSpPr/>
      </dsp:nvSpPr>
      <dsp:spPr>
        <a:xfrm>
          <a:off x="1200467" y="627401"/>
          <a:ext cx="242990" cy="269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200467" y="627401"/>
        <a:ext cx="242990" cy="269290"/>
      </dsp:txXfrm>
    </dsp:sp>
    <dsp:sp modelId="{0DBEC9B9-60EF-421C-B0E2-78D90733DE33}">
      <dsp:nvSpPr>
        <dsp:cNvPr id="0" name=""/>
        <dsp:cNvSpPr/>
      </dsp:nvSpPr>
      <dsp:spPr>
        <a:xfrm>
          <a:off x="1544321" y="0"/>
          <a:ext cx="1085850" cy="15240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405 AD </a:t>
          </a:r>
          <a:endParaRPr lang="en-US" sz="1000" kern="1200" dirty="0"/>
        </a:p>
        <a:p>
          <a:pPr marL="57150" lvl="1" indent="-57150" algn="l" defTabSz="355600">
            <a:lnSpc>
              <a:spcPct val="90000"/>
            </a:lnSpc>
            <a:spcBef>
              <a:spcPct val="0"/>
            </a:spcBef>
            <a:spcAft>
              <a:spcPct val="15000"/>
            </a:spcAft>
            <a:buChar char="••"/>
          </a:pPr>
          <a:r>
            <a:rPr lang="en-US" sz="800" kern="1200" dirty="0" smtClean="0"/>
            <a:t>Chinese writing system officially adopted</a:t>
          </a:r>
          <a:endParaRPr lang="en-US" sz="800" kern="1200" dirty="0"/>
        </a:p>
      </dsp:txBody>
      <dsp:txXfrm>
        <a:off x="1544321" y="0"/>
        <a:ext cx="1085850" cy="1524093"/>
      </dsp:txXfrm>
    </dsp:sp>
    <dsp:sp modelId="{A6CD892C-C0C5-459F-86C9-081B1130574F}">
      <dsp:nvSpPr>
        <dsp:cNvPr id="0" name=""/>
        <dsp:cNvSpPr/>
      </dsp:nvSpPr>
      <dsp:spPr>
        <a:xfrm>
          <a:off x="2738756" y="627401"/>
          <a:ext cx="230200" cy="269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738756" y="627401"/>
        <a:ext cx="230200" cy="269290"/>
      </dsp:txXfrm>
    </dsp:sp>
    <dsp:sp modelId="{E693EFA0-7A19-4DDD-8864-7641FB895495}">
      <dsp:nvSpPr>
        <dsp:cNvPr id="0" name=""/>
        <dsp:cNvSpPr/>
      </dsp:nvSpPr>
      <dsp:spPr>
        <a:xfrm>
          <a:off x="3064511" y="0"/>
          <a:ext cx="1085850" cy="15240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710 </a:t>
          </a:r>
          <a:endParaRPr lang="en-US" sz="1000" kern="1200" dirty="0"/>
        </a:p>
        <a:p>
          <a:pPr marL="57150" lvl="1" indent="-57150" algn="l" defTabSz="355600">
            <a:lnSpc>
              <a:spcPct val="90000"/>
            </a:lnSpc>
            <a:spcBef>
              <a:spcPct val="0"/>
            </a:spcBef>
            <a:spcAft>
              <a:spcPct val="15000"/>
            </a:spcAft>
            <a:buChar char="••"/>
          </a:pPr>
          <a:r>
            <a:rPr lang="en-US" sz="800" kern="1200" dirty="0" smtClean="0"/>
            <a:t>Japans first fixed Capitol at Nara, was Capitol until 1867</a:t>
          </a:r>
          <a:endParaRPr lang="en-US" sz="800" kern="1200" dirty="0"/>
        </a:p>
      </dsp:txBody>
      <dsp:txXfrm>
        <a:off x="3064511" y="0"/>
        <a:ext cx="1085850" cy="1524093"/>
      </dsp:txXfrm>
    </dsp:sp>
    <dsp:sp modelId="{E5C4758B-8104-4091-9633-7D41F1EC46EE}">
      <dsp:nvSpPr>
        <dsp:cNvPr id="0" name=""/>
        <dsp:cNvSpPr/>
      </dsp:nvSpPr>
      <dsp:spPr>
        <a:xfrm>
          <a:off x="4258946" y="627401"/>
          <a:ext cx="230200" cy="269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258946" y="627401"/>
        <a:ext cx="230200" cy="269290"/>
      </dsp:txXfrm>
    </dsp:sp>
    <dsp:sp modelId="{B77DFCDD-43A6-461F-BAFF-0366813773AA}">
      <dsp:nvSpPr>
        <dsp:cNvPr id="0" name=""/>
        <dsp:cNvSpPr/>
      </dsp:nvSpPr>
      <dsp:spPr>
        <a:xfrm>
          <a:off x="4584701" y="0"/>
          <a:ext cx="1085850" cy="15240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1542</a:t>
          </a:r>
          <a:endParaRPr lang="en-US" sz="1000" kern="1200" dirty="0"/>
        </a:p>
        <a:p>
          <a:pPr marL="57150" lvl="1" indent="-57150" algn="l" defTabSz="355600">
            <a:lnSpc>
              <a:spcPct val="90000"/>
            </a:lnSpc>
            <a:spcBef>
              <a:spcPct val="0"/>
            </a:spcBef>
            <a:spcAft>
              <a:spcPct val="15000"/>
            </a:spcAft>
            <a:buChar char="••"/>
          </a:pPr>
          <a:r>
            <a:rPr lang="en-US" sz="800" kern="1200" dirty="0" smtClean="0"/>
            <a:t>First documented contact with the West </a:t>
          </a:r>
          <a:endParaRPr lang="en-US" sz="800" kern="1200" dirty="0"/>
        </a:p>
      </dsp:txBody>
      <dsp:txXfrm>
        <a:off x="4584701" y="0"/>
        <a:ext cx="1085850" cy="1524093"/>
      </dsp:txXfrm>
    </dsp:sp>
    <dsp:sp modelId="{294920B4-FF74-429B-B6B0-BEAC6A178E91}">
      <dsp:nvSpPr>
        <dsp:cNvPr id="0" name=""/>
        <dsp:cNvSpPr/>
      </dsp:nvSpPr>
      <dsp:spPr>
        <a:xfrm>
          <a:off x="5779136" y="627401"/>
          <a:ext cx="230200" cy="269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779136" y="627401"/>
        <a:ext cx="230200" cy="269290"/>
      </dsp:txXfrm>
    </dsp:sp>
    <dsp:sp modelId="{D8513367-715F-43B3-A9B0-B84E74D16803}">
      <dsp:nvSpPr>
        <dsp:cNvPr id="0" name=""/>
        <dsp:cNvSpPr/>
      </dsp:nvSpPr>
      <dsp:spPr>
        <a:xfrm>
          <a:off x="6104891" y="0"/>
          <a:ext cx="1085850" cy="15240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1650 </a:t>
          </a:r>
          <a:endParaRPr lang="en-US" sz="1000" kern="1200" dirty="0"/>
        </a:p>
        <a:p>
          <a:pPr marL="57150" lvl="1" indent="-57150" algn="l" defTabSz="355600">
            <a:lnSpc>
              <a:spcPct val="90000"/>
            </a:lnSpc>
            <a:spcBef>
              <a:spcPct val="0"/>
            </a:spcBef>
            <a:spcAft>
              <a:spcPct val="15000"/>
            </a:spcAft>
            <a:buChar char="••"/>
          </a:pPr>
          <a:r>
            <a:rPr lang="en-US" sz="800" kern="1200" dirty="0" smtClean="0"/>
            <a:t>Japan forced all foreigners to leave, and barred contact with the rest of the world, starting a long period of isolation.</a:t>
          </a:r>
          <a:endParaRPr lang="en-US" sz="800" kern="1200" dirty="0"/>
        </a:p>
      </dsp:txBody>
      <dsp:txXfrm>
        <a:off x="6104891" y="0"/>
        <a:ext cx="1085850" cy="1524093"/>
      </dsp:txXfrm>
    </dsp:sp>
    <dsp:sp modelId="{D5B988D2-1982-4282-8B85-859232070EF6}">
      <dsp:nvSpPr>
        <dsp:cNvPr id="0" name=""/>
        <dsp:cNvSpPr/>
      </dsp:nvSpPr>
      <dsp:spPr>
        <a:xfrm>
          <a:off x="7293293" y="627401"/>
          <a:ext cx="217410" cy="269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293293" y="627401"/>
        <a:ext cx="217410" cy="269290"/>
      </dsp:txXfrm>
    </dsp:sp>
    <dsp:sp modelId="{826AF579-26AE-41F5-A1E4-2C672CAE8363}">
      <dsp:nvSpPr>
        <dsp:cNvPr id="0" name=""/>
        <dsp:cNvSpPr/>
      </dsp:nvSpPr>
      <dsp:spPr>
        <a:xfrm>
          <a:off x="7600950" y="0"/>
          <a:ext cx="1085850" cy="15240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1854</a:t>
          </a:r>
          <a:endParaRPr lang="en-US" sz="1000" kern="1200" dirty="0"/>
        </a:p>
        <a:p>
          <a:pPr marL="57150" lvl="1" indent="-57150" algn="l" defTabSz="355600">
            <a:lnSpc>
              <a:spcPct val="90000"/>
            </a:lnSpc>
            <a:spcBef>
              <a:spcPct val="0"/>
            </a:spcBef>
            <a:spcAft>
              <a:spcPct val="15000"/>
            </a:spcAft>
            <a:buChar char="••"/>
          </a:pPr>
          <a:r>
            <a:rPr lang="en-US" sz="800" kern="1200" dirty="0" smtClean="0"/>
            <a:t>US Navy negotiated the opening of Japan to the West with the Convention of Kanagawa </a:t>
          </a:r>
          <a:endParaRPr lang="en-US" sz="800" kern="1200" dirty="0"/>
        </a:p>
      </dsp:txBody>
      <dsp:txXfrm>
        <a:off x="7600950" y="0"/>
        <a:ext cx="1085850" cy="15240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08F8A2-5E71-49C8-8315-5B9143800060}">
      <dsp:nvSpPr>
        <dsp:cNvPr id="0" name=""/>
        <dsp:cNvSpPr/>
      </dsp:nvSpPr>
      <dsp:spPr>
        <a:xfrm>
          <a:off x="157656" y="271400"/>
          <a:ext cx="1143000" cy="14878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1868</a:t>
          </a:r>
          <a:endParaRPr lang="en-US" sz="1400" kern="1200" dirty="0"/>
        </a:p>
        <a:p>
          <a:pPr marL="57150" lvl="1" indent="-57150" algn="l" defTabSz="488950">
            <a:lnSpc>
              <a:spcPct val="90000"/>
            </a:lnSpc>
            <a:spcBef>
              <a:spcPct val="0"/>
            </a:spcBef>
            <a:spcAft>
              <a:spcPct val="15000"/>
            </a:spcAft>
            <a:buChar char="••"/>
          </a:pPr>
          <a:r>
            <a:rPr lang="en-US" sz="1100" kern="1200" dirty="0" smtClean="0"/>
            <a:t>Feudal system abolished </a:t>
          </a:r>
        </a:p>
      </dsp:txBody>
      <dsp:txXfrm>
        <a:off x="157656" y="271400"/>
        <a:ext cx="1143000" cy="1487839"/>
      </dsp:txXfrm>
    </dsp:sp>
    <dsp:sp modelId="{D7EE513B-6F16-451A-86C2-E366F878993D}">
      <dsp:nvSpPr>
        <dsp:cNvPr id="0" name=""/>
        <dsp:cNvSpPr/>
      </dsp:nvSpPr>
      <dsp:spPr>
        <a:xfrm>
          <a:off x="1389337" y="873588"/>
          <a:ext cx="188003"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389337" y="873588"/>
        <a:ext cx="188003" cy="283464"/>
      </dsp:txXfrm>
    </dsp:sp>
    <dsp:sp modelId="{9C29FAF0-434D-4529-8E5A-25583A43C4B8}">
      <dsp:nvSpPr>
        <dsp:cNvPr id="0" name=""/>
        <dsp:cNvSpPr/>
      </dsp:nvSpPr>
      <dsp:spPr>
        <a:xfrm>
          <a:off x="1655379" y="271400"/>
          <a:ext cx="1143000" cy="14878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1894-1895</a:t>
          </a:r>
          <a:endParaRPr lang="en-US" sz="1400" kern="1200" dirty="0"/>
        </a:p>
        <a:p>
          <a:pPr marL="57150" lvl="1" indent="-57150" algn="l" defTabSz="488950">
            <a:lnSpc>
              <a:spcPct val="90000"/>
            </a:lnSpc>
            <a:spcBef>
              <a:spcPct val="0"/>
            </a:spcBef>
            <a:spcAft>
              <a:spcPct val="15000"/>
            </a:spcAft>
            <a:buChar char="••"/>
          </a:pPr>
          <a:r>
            <a:rPr lang="en-US" sz="1100" kern="1200" dirty="0" smtClean="0"/>
            <a:t>War with China over Korea</a:t>
          </a:r>
          <a:endParaRPr lang="en-US" sz="1100" kern="1200" dirty="0"/>
        </a:p>
      </dsp:txBody>
      <dsp:txXfrm>
        <a:off x="1655379" y="271400"/>
        <a:ext cx="1143000" cy="1487839"/>
      </dsp:txXfrm>
    </dsp:sp>
    <dsp:sp modelId="{BF9DA3CB-9D87-4EAB-88E9-F5995E039856}">
      <dsp:nvSpPr>
        <dsp:cNvPr id="0" name=""/>
        <dsp:cNvSpPr/>
      </dsp:nvSpPr>
      <dsp:spPr>
        <a:xfrm rot="159548">
          <a:off x="2886958" y="908615"/>
          <a:ext cx="18820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59548">
        <a:off x="2886958" y="908615"/>
        <a:ext cx="188205" cy="283464"/>
      </dsp:txXfrm>
    </dsp:sp>
    <dsp:sp modelId="{B0F7A47A-57E6-410D-ADC5-563D2523324B}">
      <dsp:nvSpPr>
        <dsp:cNvPr id="0" name=""/>
        <dsp:cNvSpPr/>
      </dsp:nvSpPr>
      <dsp:spPr>
        <a:xfrm>
          <a:off x="3153102" y="340960"/>
          <a:ext cx="1143000" cy="14878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1905</a:t>
          </a:r>
          <a:endParaRPr lang="en-US" sz="1400" kern="1200" dirty="0"/>
        </a:p>
        <a:p>
          <a:pPr marL="57150" lvl="1" indent="-57150" algn="l" defTabSz="488950">
            <a:lnSpc>
              <a:spcPct val="90000"/>
            </a:lnSpc>
            <a:spcBef>
              <a:spcPct val="0"/>
            </a:spcBef>
            <a:spcAft>
              <a:spcPct val="15000"/>
            </a:spcAft>
            <a:buChar char="••"/>
          </a:pPr>
          <a:r>
            <a:rPr lang="en-US" sz="1100" kern="1200" dirty="0" smtClean="0"/>
            <a:t>Defeated Russia in War over Korea</a:t>
          </a:r>
          <a:endParaRPr lang="en-US" sz="1100" kern="1200" dirty="0"/>
        </a:p>
      </dsp:txBody>
      <dsp:txXfrm>
        <a:off x="3153102" y="340960"/>
        <a:ext cx="1143000" cy="1487839"/>
      </dsp:txXfrm>
    </dsp:sp>
    <dsp:sp modelId="{C4C64EF0-7BD2-4B96-9E1D-F98661B5FA0B}">
      <dsp:nvSpPr>
        <dsp:cNvPr id="0" name=""/>
        <dsp:cNvSpPr/>
      </dsp:nvSpPr>
      <dsp:spPr>
        <a:xfrm rot="21530255">
          <a:off x="4375175" y="928246"/>
          <a:ext cx="16770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21530255">
        <a:off x="4375175" y="928246"/>
        <a:ext cx="167705" cy="283464"/>
      </dsp:txXfrm>
    </dsp:sp>
    <dsp:sp modelId="{46F87C70-8A4F-403A-A239-21A281C7C024}">
      <dsp:nvSpPr>
        <dsp:cNvPr id="0" name=""/>
        <dsp:cNvSpPr/>
      </dsp:nvSpPr>
      <dsp:spPr>
        <a:xfrm>
          <a:off x="4612462" y="311348"/>
          <a:ext cx="1143000" cy="14878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1919</a:t>
          </a:r>
          <a:endParaRPr lang="en-US" sz="1400" kern="1200" dirty="0"/>
        </a:p>
        <a:p>
          <a:pPr marL="57150" lvl="1" indent="-57150" algn="l" defTabSz="488950">
            <a:lnSpc>
              <a:spcPct val="90000"/>
            </a:lnSpc>
            <a:spcBef>
              <a:spcPct val="0"/>
            </a:spcBef>
            <a:spcAft>
              <a:spcPct val="15000"/>
            </a:spcAft>
            <a:buChar char="••"/>
          </a:pPr>
          <a:r>
            <a:rPr lang="en-US" sz="1100" kern="1200" dirty="0" smtClean="0"/>
            <a:t>WW1 ends with Treaty of Versailles </a:t>
          </a:r>
          <a:endParaRPr lang="en-US" sz="1100" kern="1200" dirty="0"/>
        </a:p>
      </dsp:txBody>
      <dsp:txXfrm>
        <a:off x="4612462" y="311348"/>
        <a:ext cx="1143000" cy="1487839"/>
      </dsp:txXfrm>
    </dsp:sp>
    <dsp:sp modelId="{30F57ACF-C2A6-441E-BF62-035CA5C061F1}">
      <dsp:nvSpPr>
        <dsp:cNvPr id="0" name=""/>
        <dsp:cNvSpPr/>
      </dsp:nvSpPr>
      <dsp:spPr>
        <a:xfrm rot="21510616">
          <a:off x="5853699" y="893409"/>
          <a:ext cx="208408"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21510616">
        <a:off x="5853699" y="893409"/>
        <a:ext cx="208408" cy="283464"/>
      </dsp:txXfrm>
    </dsp:sp>
    <dsp:sp modelId="{68ABB381-F5CE-4A0C-B47C-D77D596FDD98}">
      <dsp:nvSpPr>
        <dsp:cNvPr id="0" name=""/>
        <dsp:cNvSpPr/>
      </dsp:nvSpPr>
      <dsp:spPr>
        <a:xfrm>
          <a:off x="6148553" y="271400"/>
          <a:ext cx="1143000" cy="14878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1930s</a:t>
          </a:r>
          <a:endParaRPr lang="en-US" sz="1400" kern="1200" dirty="0"/>
        </a:p>
        <a:p>
          <a:pPr marL="57150" lvl="1" indent="-57150" algn="l" defTabSz="488950">
            <a:lnSpc>
              <a:spcPct val="90000"/>
            </a:lnSpc>
            <a:spcBef>
              <a:spcPct val="0"/>
            </a:spcBef>
            <a:spcAft>
              <a:spcPct val="15000"/>
            </a:spcAft>
            <a:buChar char="••"/>
          </a:pPr>
          <a:r>
            <a:rPr lang="en-US" sz="1100" kern="1200" dirty="0" smtClean="0"/>
            <a:t>Military leaders became increasingly influential </a:t>
          </a:r>
          <a:endParaRPr lang="en-US" sz="1100" kern="1200" dirty="0"/>
        </a:p>
      </dsp:txBody>
      <dsp:txXfrm>
        <a:off x="6148553" y="271400"/>
        <a:ext cx="1143000" cy="1487839"/>
      </dsp:txXfrm>
    </dsp:sp>
    <dsp:sp modelId="{61706399-0138-48D0-97D2-A9136F23271C}">
      <dsp:nvSpPr>
        <dsp:cNvPr id="0" name=""/>
        <dsp:cNvSpPr/>
      </dsp:nvSpPr>
      <dsp:spPr>
        <a:xfrm>
          <a:off x="7380234" y="873588"/>
          <a:ext cx="188003"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7380234" y="873588"/>
        <a:ext cx="188003" cy="283464"/>
      </dsp:txXfrm>
    </dsp:sp>
    <dsp:sp modelId="{D308CC6F-5765-4F63-B3E9-5CAD637BA06A}">
      <dsp:nvSpPr>
        <dsp:cNvPr id="0" name=""/>
        <dsp:cNvSpPr/>
      </dsp:nvSpPr>
      <dsp:spPr>
        <a:xfrm>
          <a:off x="7646276" y="271400"/>
          <a:ext cx="1143000" cy="14878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1931</a:t>
          </a:r>
          <a:endParaRPr lang="en-US" sz="1400" kern="1200" dirty="0"/>
        </a:p>
        <a:p>
          <a:pPr marL="57150" lvl="1" indent="-57150" algn="l" defTabSz="488950">
            <a:lnSpc>
              <a:spcPct val="90000"/>
            </a:lnSpc>
            <a:spcBef>
              <a:spcPct val="0"/>
            </a:spcBef>
            <a:spcAft>
              <a:spcPct val="15000"/>
            </a:spcAft>
            <a:buChar char="••"/>
          </a:pPr>
          <a:r>
            <a:rPr lang="en-US" sz="1100" kern="1200" dirty="0" smtClean="0"/>
            <a:t>Japan invades Manchuria  and sets up a puppet state </a:t>
          </a:r>
          <a:endParaRPr lang="en-US" sz="1100" kern="1200" dirty="0"/>
        </a:p>
      </dsp:txBody>
      <dsp:txXfrm>
        <a:off x="7646276" y="271400"/>
        <a:ext cx="1143000" cy="14878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7AC7E8-D51E-4203-93F5-5137E1FC587F}">
      <dsp:nvSpPr>
        <dsp:cNvPr id="0" name=""/>
        <dsp:cNvSpPr/>
      </dsp:nvSpPr>
      <dsp:spPr>
        <a:xfrm>
          <a:off x="8415" y="6313"/>
          <a:ext cx="1063548" cy="273057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1933</a:t>
          </a:r>
          <a:endParaRPr lang="en-US" sz="1200" kern="1200" dirty="0"/>
        </a:p>
        <a:p>
          <a:pPr marL="114300" lvl="1" indent="-114300" algn="l" defTabSz="533400">
            <a:lnSpc>
              <a:spcPct val="90000"/>
            </a:lnSpc>
            <a:spcBef>
              <a:spcPct val="0"/>
            </a:spcBef>
            <a:spcAft>
              <a:spcPct val="15000"/>
            </a:spcAft>
            <a:buChar char="••"/>
          </a:pPr>
          <a:r>
            <a:rPr lang="en-US" sz="1200" kern="1200" dirty="0" smtClean="0"/>
            <a:t>Japan resigns from League of Nations </a:t>
          </a:r>
          <a:endParaRPr lang="en-US" sz="1200" kern="1200" dirty="0"/>
        </a:p>
      </dsp:txBody>
      <dsp:txXfrm>
        <a:off x="8415" y="6313"/>
        <a:ext cx="1063548" cy="2730572"/>
      </dsp:txXfrm>
    </dsp:sp>
    <dsp:sp modelId="{8D719FA4-5649-4E6B-92CE-654D0B369C4D}">
      <dsp:nvSpPr>
        <dsp:cNvPr id="0" name=""/>
        <dsp:cNvSpPr/>
      </dsp:nvSpPr>
      <dsp:spPr>
        <a:xfrm>
          <a:off x="1127419" y="1245015"/>
          <a:ext cx="117565" cy="253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127419" y="1245015"/>
        <a:ext cx="117565" cy="253169"/>
      </dsp:txXfrm>
    </dsp:sp>
    <dsp:sp modelId="{963B925F-3280-40CD-BC23-08CDD5E7F824}">
      <dsp:nvSpPr>
        <dsp:cNvPr id="0" name=""/>
        <dsp:cNvSpPr/>
      </dsp:nvSpPr>
      <dsp:spPr>
        <a:xfrm>
          <a:off x="1293786" y="0"/>
          <a:ext cx="1042754" cy="274320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1937</a:t>
          </a:r>
          <a:endParaRPr lang="en-US" sz="1200" kern="1200" dirty="0"/>
        </a:p>
        <a:p>
          <a:pPr marL="114300" lvl="1" indent="-114300" algn="l" defTabSz="533400">
            <a:lnSpc>
              <a:spcPct val="90000"/>
            </a:lnSpc>
            <a:spcBef>
              <a:spcPct val="0"/>
            </a:spcBef>
            <a:spcAft>
              <a:spcPct val="15000"/>
            </a:spcAft>
            <a:buChar char="••"/>
          </a:pPr>
          <a:r>
            <a:rPr lang="en-US" sz="1200" kern="1200" dirty="0" smtClean="0"/>
            <a:t>Japanese invasion of China</a:t>
          </a:r>
          <a:endParaRPr lang="en-US" sz="1200" kern="1200" dirty="0"/>
        </a:p>
      </dsp:txBody>
      <dsp:txXfrm>
        <a:off x="1293786" y="0"/>
        <a:ext cx="1042754" cy="2743200"/>
      </dsp:txXfrm>
    </dsp:sp>
    <dsp:sp modelId="{91668487-6B72-4208-B9FD-AEDAE11035C7}">
      <dsp:nvSpPr>
        <dsp:cNvPr id="0" name=""/>
        <dsp:cNvSpPr/>
      </dsp:nvSpPr>
      <dsp:spPr>
        <a:xfrm rot="158230">
          <a:off x="2418166" y="1276783"/>
          <a:ext cx="173425" cy="253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58230">
        <a:off x="2418166" y="1276783"/>
        <a:ext cx="173425" cy="253169"/>
      </dsp:txXfrm>
    </dsp:sp>
    <dsp:sp modelId="{9D9ED27D-A78F-4437-AB8D-3CBD17DCEB6F}">
      <dsp:nvSpPr>
        <dsp:cNvPr id="0" name=""/>
        <dsp:cNvSpPr/>
      </dsp:nvSpPr>
      <dsp:spPr>
        <a:xfrm>
          <a:off x="2663411" y="171464"/>
          <a:ext cx="1020846" cy="25254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1941</a:t>
          </a:r>
          <a:endParaRPr lang="en-US" sz="1200" kern="1200" dirty="0"/>
        </a:p>
        <a:p>
          <a:pPr marL="114300" lvl="1" indent="-114300" algn="l" defTabSz="533400">
            <a:lnSpc>
              <a:spcPct val="90000"/>
            </a:lnSpc>
            <a:spcBef>
              <a:spcPct val="0"/>
            </a:spcBef>
            <a:spcAft>
              <a:spcPct val="15000"/>
            </a:spcAft>
            <a:buChar char="••"/>
          </a:pPr>
          <a:r>
            <a:rPr lang="en-US" sz="1200" kern="1200" dirty="0" smtClean="0"/>
            <a:t>Japan bombs Pearl Harbor</a:t>
          </a:r>
          <a:endParaRPr lang="en-US" sz="1200" kern="1200" dirty="0"/>
        </a:p>
      </dsp:txBody>
      <dsp:txXfrm>
        <a:off x="2663411" y="171464"/>
        <a:ext cx="1020846" cy="2525431"/>
      </dsp:txXfrm>
    </dsp:sp>
    <dsp:sp modelId="{B70A59C9-719C-4234-A7CE-E2B51311F058}">
      <dsp:nvSpPr>
        <dsp:cNvPr id="0" name=""/>
        <dsp:cNvSpPr/>
      </dsp:nvSpPr>
      <dsp:spPr>
        <a:xfrm>
          <a:off x="3771452" y="1307595"/>
          <a:ext cx="184852" cy="253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771452" y="1307595"/>
        <a:ext cx="184852" cy="253169"/>
      </dsp:txXfrm>
    </dsp:sp>
    <dsp:sp modelId="{E2FE4151-DC6B-4A46-8A59-31CDDBB4C887}">
      <dsp:nvSpPr>
        <dsp:cNvPr id="0" name=""/>
        <dsp:cNvSpPr/>
      </dsp:nvSpPr>
      <dsp:spPr>
        <a:xfrm>
          <a:off x="4033036" y="171464"/>
          <a:ext cx="1020846" cy="25254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kern="1200" dirty="0" smtClean="0"/>
            <a:t>1945</a:t>
          </a:r>
          <a:endParaRPr lang="en-US" sz="1050" kern="1200" dirty="0"/>
        </a:p>
        <a:p>
          <a:pPr marL="57150" lvl="1" indent="-57150" algn="l" defTabSz="466725">
            <a:lnSpc>
              <a:spcPct val="90000"/>
            </a:lnSpc>
            <a:spcBef>
              <a:spcPct val="0"/>
            </a:spcBef>
            <a:spcAft>
              <a:spcPct val="15000"/>
            </a:spcAft>
            <a:buChar char="••"/>
          </a:pPr>
          <a:r>
            <a:rPr lang="en-US" sz="1050" kern="1200" dirty="0" smtClean="0"/>
            <a:t>Japan surrenders after bombings of Hiroshima and Nagasaki. Japan loses all territories except for home islands</a:t>
          </a:r>
          <a:endParaRPr lang="en-US" sz="1050" kern="1200" dirty="0"/>
        </a:p>
      </dsp:txBody>
      <dsp:txXfrm>
        <a:off x="4033036" y="171464"/>
        <a:ext cx="1020846" cy="2525431"/>
      </dsp:txXfrm>
    </dsp:sp>
    <dsp:sp modelId="{356630EC-2ADA-447E-9BF9-576CE892C674}">
      <dsp:nvSpPr>
        <dsp:cNvPr id="0" name=""/>
        <dsp:cNvSpPr/>
      </dsp:nvSpPr>
      <dsp:spPr>
        <a:xfrm>
          <a:off x="5141078" y="1307595"/>
          <a:ext cx="184854" cy="253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41078" y="1307595"/>
        <a:ext cx="184854" cy="253169"/>
      </dsp:txXfrm>
    </dsp:sp>
    <dsp:sp modelId="{CBEBC5B6-35AF-4000-97C3-682AC63E9483}">
      <dsp:nvSpPr>
        <dsp:cNvPr id="0" name=""/>
        <dsp:cNvSpPr/>
      </dsp:nvSpPr>
      <dsp:spPr>
        <a:xfrm>
          <a:off x="5402665" y="171464"/>
          <a:ext cx="1020846" cy="25254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1952</a:t>
          </a:r>
          <a:endParaRPr lang="en-US" sz="1200" kern="1200" dirty="0"/>
        </a:p>
        <a:p>
          <a:pPr marL="114300" lvl="1" indent="-114300" algn="l" defTabSz="533400">
            <a:lnSpc>
              <a:spcPct val="90000"/>
            </a:lnSpc>
            <a:spcBef>
              <a:spcPct val="0"/>
            </a:spcBef>
            <a:spcAft>
              <a:spcPct val="15000"/>
            </a:spcAft>
            <a:buChar char="••"/>
          </a:pPr>
          <a:r>
            <a:rPr lang="en-US" sz="1200" kern="1200" dirty="0" smtClean="0"/>
            <a:t>Japan regains full sovereignty </a:t>
          </a:r>
          <a:endParaRPr lang="en-US" sz="1200" kern="1200" dirty="0"/>
        </a:p>
      </dsp:txBody>
      <dsp:txXfrm>
        <a:off x="5402665" y="171464"/>
        <a:ext cx="1020846" cy="2525431"/>
      </dsp:txXfrm>
    </dsp:sp>
    <dsp:sp modelId="{7AD73449-F6A5-4ABF-8247-C9DE59074296}">
      <dsp:nvSpPr>
        <dsp:cNvPr id="0" name=""/>
        <dsp:cNvSpPr/>
      </dsp:nvSpPr>
      <dsp:spPr>
        <a:xfrm>
          <a:off x="6490565" y="1307595"/>
          <a:ext cx="142152" cy="253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490565" y="1307595"/>
        <a:ext cx="142152" cy="253169"/>
      </dsp:txXfrm>
    </dsp:sp>
    <dsp:sp modelId="{1AA8B9EB-39BE-4328-8ABD-8C15671D228E}">
      <dsp:nvSpPr>
        <dsp:cNvPr id="0" name=""/>
        <dsp:cNvSpPr/>
      </dsp:nvSpPr>
      <dsp:spPr>
        <a:xfrm>
          <a:off x="6691725" y="171464"/>
          <a:ext cx="1020846" cy="25254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kern="1200" dirty="0" smtClean="0"/>
            <a:t>1993</a:t>
          </a:r>
          <a:endParaRPr lang="en-US" sz="1050" kern="1200" dirty="0"/>
        </a:p>
        <a:p>
          <a:pPr marL="57150" lvl="1" indent="-57150" algn="l" defTabSz="466725">
            <a:lnSpc>
              <a:spcPct val="90000"/>
            </a:lnSpc>
            <a:spcBef>
              <a:spcPct val="0"/>
            </a:spcBef>
            <a:spcAft>
              <a:spcPct val="15000"/>
            </a:spcAft>
            <a:buChar char="••"/>
          </a:pPr>
          <a:r>
            <a:rPr lang="en-US" sz="1050" kern="1200" dirty="0" smtClean="0"/>
            <a:t>Politically, the Liberal Democratic Party dominated Japan until this is the first time the LDP loses its majority</a:t>
          </a:r>
          <a:endParaRPr lang="en-US" sz="1050" kern="1200" dirty="0"/>
        </a:p>
      </dsp:txBody>
      <dsp:txXfrm>
        <a:off x="6691725" y="171464"/>
        <a:ext cx="1020846" cy="2525431"/>
      </dsp:txXfrm>
    </dsp:sp>
    <dsp:sp modelId="{AB922558-6B79-418B-922B-2596C45B72F8}">
      <dsp:nvSpPr>
        <dsp:cNvPr id="0" name=""/>
        <dsp:cNvSpPr/>
      </dsp:nvSpPr>
      <dsp:spPr>
        <a:xfrm>
          <a:off x="7779624" y="1307595"/>
          <a:ext cx="142149" cy="253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779624" y="1307595"/>
        <a:ext cx="142149" cy="253169"/>
      </dsp:txXfrm>
    </dsp:sp>
    <dsp:sp modelId="{F79BAC0E-9E1A-4F37-A36A-519108CBE7EA}">
      <dsp:nvSpPr>
        <dsp:cNvPr id="0" name=""/>
        <dsp:cNvSpPr/>
      </dsp:nvSpPr>
      <dsp:spPr>
        <a:xfrm>
          <a:off x="7980779" y="171464"/>
          <a:ext cx="1020846" cy="252543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kern="1200" dirty="0" smtClean="0"/>
            <a:t>Mid 1990s</a:t>
          </a:r>
          <a:endParaRPr lang="en-US" sz="1050" kern="1200" dirty="0"/>
        </a:p>
        <a:p>
          <a:pPr marL="57150" lvl="1" indent="-57150" algn="l" defTabSz="466725">
            <a:lnSpc>
              <a:spcPct val="90000"/>
            </a:lnSpc>
            <a:spcBef>
              <a:spcPct val="0"/>
            </a:spcBef>
            <a:spcAft>
              <a:spcPct val="15000"/>
            </a:spcAft>
            <a:buChar char="••"/>
          </a:pPr>
          <a:r>
            <a:rPr lang="en-US" sz="1050" kern="1200" dirty="0" smtClean="0"/>
            <a:t>After tremendous economic growth for half a century, the bubble burst and resulted in what is now called “the Lost Decade”</a:t>
          </a:r>
          <a:endParaRPr lang="en-US" sz="1050" kern="1200" dirty="0"/>
        </a:p>
      </dsp:txBody>
      <dsp:txXfrm>
        <a:off x="7980779" y="171464"/>
        <a:ext cx="1020846" cy="25254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796FB-16A0-4D6D-AF33-01AA33930E31}" type="datetimeFigureOut">
              <a:rPr lang="en-US" smtClean="0"/>
              <a:pPr/>
              <a:t>11/30/2010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81059-655A-42A8-A8CC-03BD596F27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1DD409-64DE-4DF1-BD3D-0757C3277FD7}" type="slidenum">
              <a:rPr lang="en-US" smtClean="0"/>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1DD409-64DE-4DF1-BD3D-0757C3277FD7}" type="slidenum">
              <a:rPr lang="en-US" smtClean="0"/>
              <a:pPr/>
              <a:t>80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1DD409-64DE-4DF1-BD3D-0757C3277FD7}" type="slidenum">
              <a:rPr lang="en-US" smtClean="0"/>
              <a:pPr/>
              <a:t>82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D5F3604-2A46-482E-8FC0-FC1C9561841D}" type="datetimeFigureOut">
              <a:rPr lang="en-US" smtClean="0"/>
              <a:pPr/>
              <a:t>11/30/2010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5D0F87-56B3-428F-B01B-2C61677A13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5D0F87-56B3-428F-B01B-2C61677A13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5D0F87-56B3-428F-B01B-2C61677A13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5D0F87-56B3-428F-B01B-2C61677A137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5D0F87-56B3-428F-B01B-2C61677A137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5D0F87-56B3-428F-B01B-2C61677A137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75D0F87-56B3-428F-B01B-2C61677A13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75D0F87-56B3-428F-B01B-2C61677A137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D5F3604-2A46-482E-8FC0-FC1C9561841D}" type="datetimeFigureOut">
              <a:rPr lang="en-US" smtClean="0"/>
              <a:pPr/>
              <a:t>11/30/2010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75D0F87-56B3-428F-B01B-2C61677A13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D5F3604-2A46-482E-8FC0-FC1C9561841D}" type="datetimeFigureOut">
              <a:rPr lang="en-US" smtClean="0"/>
              <a:pPr/>
              <a:t>11/30/2010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5D0F87-56B3-428F-B01B-2C61677A13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D5F3604-2A46-482E-8FC0-FC1C9561841D}" type="datetimeFigureOut">
              <a:rPr lang="en-US" smtClean="0"/>
              <a:pPr/>
              <a:t>11/30/2010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5D0F87-56B3-428F-B01B-2C61677A137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D5F3604-2A46-482E-8FC0-FC1C9561841D}" type="datetimeFigureOut">
              <a:rPr lang="en-US" smtClean="0"/>
              <a:pPr/>
              <a:t>11/30/2010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5D0F87-56B3-428F-B01B-2C61677A13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family.jrank.org/pages/984/Japan-Gender-Roles.html#ixzz14zs63wJ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educationjapan.org/jguide/school_system.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en.wikipedia.org/wiki/Japan"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Japan</a:t>
            </a: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Team 2</a:t>
            </a:r>
          </a:p>
          <a:p>
            <a:r>
              <a:rPr lang="en-US" dirty="0" smtClean="0"/>
              <a:t>Bob, Bonner, Alex Hill, David </a:t>
            </a:r>
            <a:r>
              <a:rPr lang="en-US" dirty="0" err="1" smtClean="0"/>
              <a:t>Organiscak</a:t>
            </a:r>
            <a:r>
              <a:rPr lang="en-US" dirty="0" smtClean="0"/>
              <a:t>, &amp; </a:t>
            </a:r>
            <a:r>
              <a:rPr lang="en-US" dirty="0" err="1" smtClean="0"/>
              <a:t>Yanfeng</a:t>
            </a:r>
            <a:r>
              <a:rPr lang="en-US" dirty="0" smtClean="0"/>
              <a:t> Wang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Budget</a:t>
            </a:r>
          </a:p>
          <a:p>
            <a:pPr lvl="1"/>
            <a:r>
              <a:rPr lang="fr-FR" sz="2000" dirty="0" smtClean="0"/>
              <a:t>revenues: </a:t>
            </a:r>
            <a:r>
              <a:rPr lang="fr-FR" sz="2000" b="0" dirty="0" smtClean="0"/>
              <a:t>$1.756 trillion</a:t>
            </a:r>
            <a:endParaRPr lang="fr-FR" sz="2000" dirty="0" smtClean="0"/>
          </a:p>
          <a:p>
            <a:pPr lvl="1"/>
            <a:r>
              <a:rPr lang="fr-FR" sz="2000" dirty="0" smtClean="0"/>
              <a:t>expenditures: </a:t>
            </a:r>
            <a:r>
              <a:rPr lang="fr-FR" sz="2000" b="0" dirty="0" smtClean="0"/>
              <a:t>$2.135 trillion (2009 est.)</a:t>
            </a:r>
          </a:p>
          <a:p>
            <a:r>
              <a:rPr lang="fr-FR" sz="2400" dirty="0" smtClean="0"/>
              <a:t>Public Debt</a:t>
            </a:r>
          </a:p>
          <a:p>
            <a:pPr lvl="1"/>
            <a:r>
              <a:rPr lang="en-US" sz="2000" dirty="0" smtClean="0"/>
              <a:t>189.3% of GDP (2009 est.)</a:t>
            </a:r>
          </a:p>
          <a:p>
            <a:pPr lvl="1"/>
            <a:r>
              <a:rPr lang="en-US" sz="2000" dirty="0" smtClean="0"/>
              <a:t>172.1% of GDP (2008 est.)</a:t>
            </a:r>
          </a:p>
          <a:p>
            <a:pPr lvl="1">
              <a:buNone/>
            </a:pPr>
            <a:endParaRPr lang="en-US" sz="2400" dirty="0" smtClean="0"/>
          </a:p>
          <a:p>
            <a:r>
              <a:rPr lang="en-US" sz="2400" dirty="0" smtClean="0"/>
              <a:t>“Japan's huge government debt, estimated to have reached 192% of GDP in 2009, and an aging and shrinking population are two major long-run problems.” </a:t>
            </a:r>
            <a:r>
              <a:rPr lang="en-US" sz="1600" dirty="0" smtClean="0"/>
              <a:t>(CIA World Factbook)</a:t>
            </a:r>
          </a:p>
          <a:p>
            <a:endParaRPr lang="en-US" dirty="0"/>
          </a:p>
        </p:txBody>
      </p:sp>
      <p:sp>
        <p:nvSpPr>
          <p:cNvPr id="2" name="Title 1"/>
          <p:cNvSpPr>
            <a:spLocks noGrp="1"/>
          </p:cNvSpPr>
          <p:nvPr>
            <p:ph type="title"/>
          </p:nvPr>
        </p:nvSpPr>
        <p:spPr/>
        <p:txBody>
          <a:bodyPr>
            <a:normAutofit fontScale="90000"/>
          </a:bodyPr>
          <a:lstStyle/>
          <a:p>
            <a:r>
              <a:rPr lang="en-US" dirty="0" smtClean="0"/>
              <a:t>Economic Environment- Economic Indicators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Japan’s financial system is comparable to that of most other industrialized nations, and includes the following:</a:t>
            </a:r>
          </a:p>
          <a:p>
            <a:pPr lvl="1"/>
            <a:r>
              <a:rPr lang="en-US" dirty="0" smtClean="0"/>
              <a:t>A commercial banking system </a:t>
            </a:r>
          </a:p>
          <a:p>
            <a:pPr lvl="1"/>
            <a:r>
              <a:rPr lang="en-US" dirty="0" smtClean="0"/>
              <a:t>Specialized government-owned financial institutions</a:t>
            </a:r>
          </a:p>
          <a:p>
            <a:pPr lvl="1"/>
            <a:r>
              <a:rPr lang="en-US" dirty="0" smtClean="0"/>
              <a:t>Securities companies</a:t>
            </a:r>
          </a:p>
          <a:p>
            <a:pPr lvl="1"/>
            <a:r>
              <a:rPr lang="en-US" dirty="0" smtClean="0"/>
              <a:t>Capital markets and money markets</a:t>
            </a:r>
          </a:p>
          <a:p>
            <a:pPr>
              <a:buNone/>
            </a:pPr>
            <a:r>
              <a:rPr lang="en-US" sz="1800" dirty="0" smtClean="0"/>
              <a:t>(Japan Commercial Guide)</a:t>
            </a:r>
          </a:p>
          <a:p>
            <a:endParaRPr lang="en-US" b="1" dirty="0"/>
          </a:p>
        </p:txBody>
      </p:sp>
      <p:sp>
        <p:nvSpPr>
          <p:cNvPr id="2" name="Title 1"/>
          <p:cNvSpPr>
            <a:spLocks noGrp="1"/>
          </p:cNvSpPr>
          <p:nvPr>
            <p:ph type="title"/>
          </p:nvPr>
        </p:nvSpPr>
        <p:spPr/>
        <p:txBody>
          <a:bodyPr/>
          <a:lstStyle/>
          <a:p>
            <a:r>
              <a:rPr lang="en-US" dirty="0" smtClean="0"/>
              <a:t>Financial System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077200" cy="4297680"/>
        </p:xfrm>
        <a:graphic>
          <a:graphicData uri="http://schemas.openxmlformats.org/drawingml/2006/table">
            <a:tbl>
              <a:tblPr firstRow="1" bandRow="1">
                <a:tableStyleId>{5C22544A-7EE6-4342-B048-85BDC9FD1C3A}</a:tableStyleId>
              </a:tblPr>
              <a:tblGrid>
                <a:gridCol w="4038600"/>
                <a:gridCol w="4038600"/>
              </a:tblGrid>
              <a:tr h="275182">
                <a:tc gridSpan="2">
                  <a:txBody>
                    <a:bodyPr/>
                    <a:lstStyle/>
                    <a:p>
                      <a:pPr algn="ctr"/>
                      <a:r>
                        <a:rPr lang="en-US" dirty="0" smtClean="0"/>
                        <a:t>National</a:t>
                      </a:r>
                      <a:r>
                        <a:rPr lang="en-US" baseline="0" dirty="0" smtClean="0"/>
                        <a:t> Income Tax rates</a:t>
                      </a:r>
                      <a:endParaRPr lang="en-US" dirty="0"/>
                    </a:p>
                  </a:txBody>
                  <a:tcPr/>
                </a:tc>
                <a:tc hMerge="1">
                  <a:txBody>
                    <a:bodyPr/>
                    <a:lstStyle/>
                    <a:p>
                      <a:endParaRPr lang="en-US" dirty="0"/>
                    </a:p>
                  </a:txBody>
                  <a:tcPr/>
                </a:tc>
              </a:tr>
              <a:tr h="275182">
                <a:tc>
                  <a:txBody>
                    <a:bodyPr/>
                    <a:lstStyle/>
                    <a:p>
                      <a:r>
                        <a:rPr lang="en-US" dirty="0" smtClean="0"/>
                        <a:t>Taxable Income</a:t>
                      </a:r>
                      <a:endParaRPr lang="en-US" dirty="0"/>
                    </a:p>
                  </a:txBody>
                  <a:tcPr/>
                </a:tc>
                <a:tc>
                  <a:txBody>
                    <a:bodyPr/>
                    <a:lstStyle/>
                    <a:p>
                      <a:r>
                        <a:rPr lang="en-US" dirty="0" smtClean="0"/>
                        <a:t>Tax rate</a:t>
                      </a:r>
                      <a:endParaRPr lang="en-US" dirty="0"/>
                    </a:p>
                  </a:txBody>
                  <a:tcPr/>
                </a:tc>
              </a:tr>
              <a:tr h="275182">
                <a:tc>
                  <a:txBody>
                    <a:bodyPr/>
                    <a:lstStyle/>
                    <a:p>
                      <a:r>
                        <a:rPr lang="en-US" dirty="0" smtClean="0"/>
                        <a:t>less than 1.95 million yen </a:t>
                      </a:r>
                      <a:endParaRPr lang="en-US" dirty="0"/>
                    </a:p>
                  </a:txBody>
                  <a:tcPr/>
                </a:tc>
                <a:tc>
                  <a:txBody>
                    <a:bodyPr/>
                    <a:lstStyle/>
                    <a:p>
                      <a:r>
                        <a:rPr lang="en-US" dirty="0" smtClean="0"/>
                        <a:t>5% of taxable income</a:t>
                      </a:r>
                      <a:endParaRPr lang="en-US" dirty="0"/>
                    </a:p>
                  </a:txBody>
                  <a:tcPr/>
                </a:tc>
              </a:tr>
              <a:tr h="474971">
                <a:tc>
                  <a:txBody>
                    <a:bodyPr/>
                    <a:lstStyle/>
                    <a:p>
                      <a:r>
                        <a:rPr lang="en-US" dirty="0" smtClean="0"/>
                        <a:t>1.95 to 3.3 million yen </a:t>
                      </a:r>
                      <a:endParaRPr lang="en-US" dirty="0"/>
                    </a:p>
                  </a:txBody>
                  <a:tcPr/>
                </a:tc>
                <a:tc>
                  <a:txBody>
                    <a:bodyPr/>
                    <a:lstStyle/>
                    <a:p>
                      <a:r>
                        <a:rPr lang="en-US" dirty="0" smtClean="0"/>
                        <a:t>10% of taxable income exceeding 1.95 million yen plus 97,500 yen</a:t>
                      </a:r>
                      <a:endParaRPr lang="en-US" dirty="0"/>
                    </a:p>
                  </a:txBody>
                  <a:tcPr/>
                </a:tc>
              </a:tr>
              <a:tr h="474971">
                <a:tc>
                  <a:txBody>
                    <a:bodyPr/>
                    <a:lstStyle/>
                    <a:p>
                      <a:r>
                        <a:rPr lang="en-US" dirty="0" smtClean="0"/>
                        <a:t>3.3 to 6.95 million yen </a:t>
                      </a:r>
                      <a:endParaRPr lang="en-US" dirty="0"/>
                    </a:p>
                  </a:txBody>
                  <a:tcPr/>
                </a:tc>
                <a:tc>
                  <a:txBody>
                    <a:bodyPr/>
                    <a:lstStyle/>
                    <a:p>
                      <a:r>
                        <a:rPr lang="en-US" dirty="0" smtClean="0"/>
                        <a:t>20% of taxable income exceeding 3.3 million yen plus 232,500 yen </a:t>
                      </a:r>
                      <a:endParaRPr lang="en-US" dirty="0"/>
                    </a:p>
                  </a:txBody>
                  <a:tcPr/>
                </a:tc>
              </a:tr>
              <a:tr h="474971">
                <a:tc>
                  <a:txBody>
                    <a:bodyPr/>
                    <a:lstStyle/>
                    <a:p>
                      <a:r>
                        <a:rPr lang="en-US" dirty="0" smtClean="0"/>
                        <a:t>6.95 to 9 million yen </a:t>
                      </a:r>
                      <a:endParaRPr lang="en-US" dirty="0"/>
                    </a:p>
                  </a:txBody>
                  <a:tcPr/>
                </a:tc>
                <a:tc>
                  <a:txBody>
                    <a:bodyPr/>
                    <a:lstStyle/>
                    <a:p>
                      <a:r>
                        <a:rPr lang="en-US" dirty="0" smtClean="0"/>
                        <a:t>23% of taxable income exceeding 6.95 million yen plus 962,500 yen </a:t>
                      </a:r>
                      <a:endParaRPr lang="en-US" dirty="0"/>
                    </a:p>
                  </a:txBody>
                  <a:tcPr/>
                </a:tc>
              </a:tr>
              <a:tr h="474971">
                <a:tc>
                  <a:txBody>
                    <a:bodyPr/>
                    <a:lstStyle/>
                    <a:p>
                      <a:r>
                        <a:rPr lang="en-US" dirty="0" smtClean="0"/>
                        <a:t>9 to 18 million yen </a:t>
                      </a:r>
                      <a:endParaRPr lang="en-US" dirty="0"/>
                    </a:p>
                  </a:txBody>
                  <a:tcPr/>
                </a:tc>
                <a:tc>
                  <a:txBody>
                    <a:bodyPr/>
                    <a:lstStyle/>
                    <a:p>
                      <a:r>
                        <a:rPr lang="en-US" dirty="0" smtClean="0"/>
                        <a:t>33% of taxable income exceeding 9 million yen plus 1,434,000 yen </a:t>
                      </a:r>
                      <a:endParaRPr lang="en-US" dirty="0"/>
                    </a:p>
                  </a:txBody>
                  <a:tcPr/>
                </a:tc>
              </a:tr>
              <a:tr h="474971">
                <a:tc>
                  <a:txBody>
                    <a:bodyPr/>
                    <a:lstStyle/>
                    <a:p>
                      <a:r>
                        <a:rPr lang="en-US" dirty="0" smtClean="0"/>
                        <a:t>more than 18 million yen </a:t>
                      </a:r>
                      <a:endParaRPr lang="en-US" dirty="0"/>
                    </a:p>
                  </a:txBody>
                  <a:tcPr/>
                </a:tc>
                <a:tc>
                  <a:txBody>
                    <a:bodyPr/>
                    <a:lstStyle/>
                    <a:p>
                      <a:r>
                        <a:rPr lang="en-US" dirty="0" smtClean="0"/>
                        <a:t>40% of taxable income exceeding 18 million yen plus 4,404,000 yen </a:t>
                      </a:r>
                      <a:endParaRPr lang="en-US" dirty="0"/>
                    </a:p>
                  </a:txBody>
                  <a:tcPr/>
                </a:tc>
              </a:tr>
            </a:tbl>
          </a:graphicData>
        </a:graphic>
      </p:graphicFrame>
      <p:sp>
        <p:nvSpPr>
          <p:cNvPr id="2" name="Title 1"/>
          <p:cNvSpPr>
            <a:spLocks noGrp="1"/>
          </p:cNvSpPr>
          <p:nvPr>
            <p:ph type="title"/>
          </p:nvPr>
        </p:nvSpPr>
        <p:spPr/>
        <p:txBody>
          <a:bodyPr/>
          <a:lstStyle/>
          <a:p>
            <a:r>
              <a:rPr lang="en-US" dirty="0" smtClean="0"/>
              <a:t>Personal Income Tax</a:t>
            </a:r>
            <a:endParaRPr lang="en-US" dirty="0"/>
          </a:p>
        </p:txBody>
      </p:sp>
      <p:sp>
        <p:nvSpPr>
          <p:cNvPr id="5" name="TextBox 4"/>
          <p:cNvSpPr txBox="1"/>
          <p:nvPr/>
        </p:nvSpPr>
        <p:spPr>
          <a:xfrm>
            <a:off x="762000" y="6019800"/>
            <a:ext cx="4953000" cy="369332"/>
          </a:xfrm>
          <a:prstGeom prst="rect">
            <a:avLst/>
          </a:prstGeom>
          <a:noFill/>
        </p:spPr>
        <p:txBody>
          <a:bodyPr wrap="square" rtlCol="0">
            <a:spAutoFit/>
          </a:bodyPr>
          <a:lstStyle/>
          <a:p>
            <a:r>
              <a:rPr lang="en-US" dirty="0" smtClean="0"/>
              <a:t>Exchange rate:  1 million yen = $11,886 USD</a:t>
            </a:r>
            <a:endParaRPr lang="en-US" dirty="0"/>
          </a:p>
        </p:txBody>
      </p:sp>
      <p:sp>
        <p:nvSpPr>
          <p:cNvPr id="6" name="TextBox 5"/>
          <p:cNvSpPr txBox="1"/>
          <p:nvPr/>
        </p:nvSpPr>
        <p:spPr>
          <a:xfrm>
            <a:off x="6019800" y="5562600"/>
            <a:ext cx="3124200" cy="369332"/>
          </a:xfrm>
          <a:prstGeom prst="rect">
            <a:avLst/>
          </a:prstGeom>
          <a:noFill/>
        </p:spPr>
        <p:txBody>
          <a:bodyPr wrap="square" rtlCol="0">
            <a:spAutoFit/>
          </a:bodyPr>
          <a:lstStyle/>
          <a:p>
            <a:r>
              <a:rPr lang="en-US" dirty="0" smtClean="0"/>
              <a:t>(“Taxes in Japan”, Japan Guide)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Capital gains </a:t>
            </a:r>
          </a:p>
          <a:p>
            <a:pPr lvl="1"/>
            <a:r>
              <a:rPr lang="en-US" dirty="0" smtClean="0"/>
              <a:t>are taxed at a standard rate of 20%.  (Japan Commercial Guide)</a:t>
            </a:r>
          </a:p>
          <a:p>
            <a:pPr lvl="0"/>
            <a:r>
              <a:rPr lang="en-US" dirty="0" smtClean="0"/>
              <a:t>Corporate Tax</a:t>
            </a:r>
          </a:p>
          <a:p>
            <a:pPr lvl="1"/>
            <a:r>
              <a:rPr lang="en-US" dirty="0" smtClean="0"/>
              <a:t>“The country's effective corporate tax rate is about 40%, compared with an international average of 25% to 30%” (WSJ) </a:t>
            </a:r>
            <a:endParaRPr lang="en-US" dirty="0"/>
          </a:p>
        </p:txBody>
      </p:sp>
      <p:sp>
        <p:nvSpPr>
          <p:cNvPr id="2" name="Title 1"/>
          <p:cNvSpPr>
            <a:spLocks noGrp="1"/>
          </p:cNvSpPr>
          <p:nvPr>
            <p:ph type="title"/>
          </p:nvPr>
        </p:nvSpPr>
        <p:spPr/>
        <p:txBody>
          <a:bodyPr>
            <a:normAutofit fontScale="90000"/>
          </a:bodyPr>
          <a:lstStyle/>
          <a:p>
            <a:r>
              <a:rPr lang="en-US" dirty="0" smtClean="0"/>
              <a:t>Capital gains and Corporate Taxation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It is the second largest stock exchange in the world behind the New York Stock Exchange.</a:t>
            </a:r>
          </a:p>
          <a:p>
            <a:r>
              <a:rPr lang="en-US" dirty="0" smtClean="0"/>
              <a:t>The exchange was established on May 15, 1878 and issued government bonds to former samurai. </a:t>
            </a:r>
          </a:p>
          <a:p>
            <a:r>
              <a:rPr lang="en-US" dirty="0" smtClean="0"/>
              <a:t>By the 1920s, when Japan experienced rampant growth in their economy, trading stocks over bonds, gold, and silver currencies became the norm. </a:t>
            </a:r>
          </a:p>
          <a:p>
            <a:r>
              <a:rPr lang="en-US" dirty="0" smtClean="0"/>
              <a:t>The exchange was shut down in 1945 and reopened in 1949 under the guidance of American authorities after World War II.</a:t>
            </a:r>
          </a:p>
          <a:p>
            <a:r>
              <a:rPr lang="en-US" dirty="0" smtClean="0"/>
              <a:t> Today, the TSE currently lists 2,375 domestic companies and 27 foreign companies. </a:t>
            </a:r>
          </a:p>
          <a:p>
            <a:r>
              <a:rPr lang="en-US" dirty="0" smtClean="0"/>
              <a:t>The TSE accounts for 90.6% of all securities transactions in Japan, dwarfing its rivals, The Osaka Stock Exchange (4.2%) and The Nagoya Stock Exchange (0.1%).</a:t>
            </a:r>
          </a:p>
          <a:p>
            <a:endParaRPr lang="en-US" dirty="0"/>
          </a:p>
        </p:txBody>
      </p:sp>
      <p:sp>
        <p:nvSpPr>
          <p:cNvPr id="2" name="Title 1"/>
          <p:cNvSpPr>
            <a:spLocks noGrp="1"/>
          </p:cNvSpPr>
          <p:nvPr>
            <p:ph type="title"/>
          </p:nvPr>
        </p:nvSpPr>
        <p:spPr/>
        <p:txBody>
          <a:bodyPr/>
          <a:lstStyle/>
          <a:p>
            <a:r>
              <a:rPr lang="en-US" dirty="0" smtClean="0"/>
              <a:t>The Tokyo Stock Exchange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“among world's largest and technologically advanced producers of motor vehicles, electronic equipment, machine tools, steel and nonferrous metals, ships, chemicals, textiles, processed foods” (CIA </a:t>
            </a:r>
            <a:r>
              <a:rPr lang="en-US" dirty="0" err="1" smtClean="0"/>
              <a:t>Factbook</a:t>
            </a:r>
            <a:r>
              <a:rPr lang="en-US" dirty="0" smtClean="0"/>
              <a:t>)</a:t>
            </a:r>
          </a:p>
          <a:p>
            <a:endParaRPr lang="en-US" dirty="0"/>
          </a:p>
        </p:txBody>
      </p:sp>
      <p:sp>
        <p:nvSpPr>
          <p:cNvPr id="2" name="Title 1"/>
          <p:cNvSpPr>
            <a:spLocks noGrp="1"/>
          </p:cNvSpPr>
          <p:nvPr>
            <p:ph type="title"/>
          </p:nvPr>
        </p:nvSpPr>
        <p:spPr/>
        <p:txBody>
          <a:bodyPr>
            <a:normAutofit fontScale="90000"/>
          </a:bodyPr>
          <a:lstStyle/>
          <a:p>
            <a:r>
              <a:rPr lang="en-US" dirty="0" smtClean="0"/>
              <a:t>Key Products or Business Segments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Healthcare IT, Nanotechnology, Senior Market, Biotechnology , Aerospace, Computer Software, Cosmetics, Education and Corporate Training, Electronic Components, Medical Equipment, Pharmaceuticals, Renewable Energy, Safety and Security, Soil Remediation/ Engineering Services, Telecommunications Equipment, Travel and Tourism.  (Japan Commercial Guide) </a:t>
            </a:r>
          </a:p>
          <a:p>
            <a:endParaRPr lang="en-US" dirty="0"/>
          </a:p>
        </p:txBody>
      </p:sp>
      <p:sp>
        <p:nvSpPr>
          <p:cNvPr id="2" name="Title 1"/>
          <p:cNvSpPr>
            <a:spLocks noGrp="1"/>
          </p:cNvSpPr>
          <p:nvPr>
            <p:ph type="title"/>
          </p:nvPr>
        </p:nvSpPr>
        <p:spPr/>
        <p:txBody>
          <a:bodyPr/>
          <a:lstStyle/>
          <a:p>
            <a:r>
              <a:rPr lang="en-US" dirty="0" smtClean="0"/>
              <a:t>Opportunities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$499.7 billion in total imports in 2009 </a:t>
            </a:r>
          </a:p>
          <a:p>
            <a:pPr>
              <a:buNone/>
            </a:pPr>
            <a:r>
              <a:rPr lang="en-US" sz="1900" dirty="0" smtClean="0"/>
              <a:t>            (CIA </a:t>
            </a:r>
            <a:r>
              <a:rPr lang="en-US" sz="1900" dirty="0" err="1" smtClean="0"/>
              <a:t>Factbook</a:t>
            </a:r>
            <a:r>
              <a:rPr lang="en-US" sz="1900" dirty="0" smtClean="0"/>
              <a:t>)</a:t>
            </a:r>
          </a:p>
          <a:p>
            <a:r>
              <a:rPr lang="en-US" dirty="0" smtClean="0"/>
              <a:t>Major import commodities:</a:t>
            </a:r>
          </a:p>
          <a:p>
            <a:pPr lvl="1"/>
            <a:r>
              <a:rPr lang="en-US" dirty="0" smtClean="0"/>
              <a:t>Machinery and equipment, fuels, foodstuffs, chemicals, textiles, raw materials </a:t>
            </a:r>
            <a:r>
              <a:rPr lang="en-US" sz="1800" dirty="0" smtClean="0"/>
              <a:t>(CIA </a:t>
            </a:r>
            <a:r>
              <a:rPr lang="en-US" sz="1800" dirty="0" err="1" smtClean="0"/>
              <a:t>Factbook</a:t>
            </a:r>
            <a:r>
              <a:rPr lang="en-US" sz="1800" dirty="0" smtClean="0"/>
              <a:t>)</a:t>
            </a:r>
          </a:p>
          <a:p>
            <a:r>
              <a:rPr lang="en-US" dirty="0" smtClean="0"/>
              <a:t>Import partners (2009):</a:t>
            </a:r>
          </a:p>
          <a:p>
            <a:pPr lvl="1"/>
            <a:r>
              <a:rPr lang="en-US" dirty="0" smtClean="0"/>
              <a:t>China 22.2%, US 10.96%, Australia 6.29%, Saudi Arabia 5.29%, UAE 4.12%, South Korea 3.98%, Indonesia 3.95%  </a:t>
            </a:r>
            <a:r>
              <a:rPr lang="en-US" sz="1800" dirty="0" smtClean="0"/>
              <a:t>(CIA </a:t>
            </a:r>
            <a:r>
              <a:rPr lang="en-US" sz="1800" dirty="0" err="1" smtClean="0"/>
              <a:t>Factbook</a:t>
            </a:r>
            <a:r>
              <a:rPr lang="en-US" sz="1800" dirty="0" smtClean="0"/>
              <a:t>)</a:t>
            </a:r>
          </a:p>
          <a:p>
            <a:endParaRPr lang="en-US" dirty="0"/>
          </a:p>
        </p:txBody>
      </p:sp>
      <p:sp>
        <p:nvSpPr>
          <p:cNvPr id="2" name="Title 1"/>
          <p:cNvSpPr>
            <a:spLocks noGrp="1"/>
          </p:cNvSpPr>
          <p:nvPr>
            <p:ph type="title"/>
          </p:nvPr>
        </p:nvSpPr>
        <p:spPr/>
        <p:txBody>
          <a:bodyPr/>
          <a:lstStyle/>
          <a:p>
            <a:r>
              <a:rPr lang="en-US" dirty="0" smtClean="0"/>
              <a:t>Imports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lstStyle/>
          <a:p>
            <a:r>
              <a:rPr lang="en-US" dirty="0" smtClean="0"/>
              <a:t>Top imports from United States 2009:</a:t>
            </a:r>
          </a:p>
          <a:p>
            <a:pPr lvl="1"/>
            <a:r>
              <a:rPr lang="en-US" dirty="0" smtClean="0"/>
              <a:t>Automobiles… $24 Billion </a:t>
            </a:r>
          </a:p>
          <a:p>
            <a:pPr lvl="1"/>
            <a:r>
              <a:rPr lang="en-US" dirty="0" smtClean="0"/>
              <a:t>Automobile Parts and Accessories … $6.2 Billion </a:t>
            </a:r>
          </a:p>
          <a:p>
            <a:pPr lvl="1"/>
            <a:r>
              <a:rPr lang="en-US" dirty="0" smtClean="0"/>
              <a:t>Computers … $5.2 Billion </a:t>
            </a:r>
          </a:p>
          <a:p>
            <a:pPr lvl="1"/>
            <a:r>
              <a:rPr lang="en-US" dirty="0" smtClean="0"/>
              <a:t>Industrial Machinery … $5 Billion </a:t>
            </a:r>
          </a:p>
          <a:p>
            <a:pPr lvl="1"/>
            <a:r>
              <a:rPr lang="en-US" dirty="0" smtClean="0"/>
              <a:t>Electric Apparatus and Parts … $3 Billion </a:t>
            </a:r>
          </a:p>
          <a:p>
            <a:pPr>
              <a:buNone/>
            </a:pPr>
            <a:r>
              <a:rPr lang="en-US" sz="1800" dirty="0" smtClean="0"/>
              <a:t>                                          (US Census)</a:t>
            </a:r>
          </a:p>
          <a:p>
            <a:endParaRPr lang="en-US" dirty="0"/>
          </a:p>
        </p:txBody>
      </p:sp>
      <p:sp>
        <p:nvSpPr>
          <p:cNvPr id="2" name="Title 1"/>
          <p:cNvSpPr>
            <a:spLocks noGrp="1"/>
          </p:cNvSpPr>
          <p:nvPr>
            <p:ph type="title"/>
          </p:nvPr>
        </p:nvSpPr>
        <p:spPr/>
        <p:txBody>
          <a:bodyPr/>
          <a:lstStyle/>
          <a:p>
            <a:r>
              <a:rPr lang="en-US" dirty="0" smtClean="0"/>
              <a:t>Imports from United States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$542.3 billion in total exports in 2009 </a:t>
            </a:r>
            <a:r>
              <a:rPr lang="en-US" sz="1800" dirty="0" smtClean="0"/>
              <a:t>(CIA </a:t>
            </a:r>
            <a:r>
              <a:rPr lang="en-US" sz="1800" dirty="0" err="1" smtClean="0"/>
              <a:t>Factbook</a:t>
            </a:r>
            <a:r>
              <a:rPr lang="en-US" sz="1800" dirty="0" smtClean="0"/>
              <a:t>)</a:t>
            </a:r>
          </a:p>
          <a:p>
            <a:r>
              <a:rPr lang="en-US" dirty="0" smtClean="0"/>
              <a:t>Major export commodities:</a:t>
            </a:r>
          </a:p>
          <a:p>
            <a:pPr lvl="1"/>
            <a:r>
              <a:rPr lang="en-US" dirty="0" smtClean="0"/>
              <a:t> Transport equipment, motor vehicles, semiconductors, electrical machinery, chemicals </a:t>
            </a:r>
            <a:r>
              <a:rPr lang="en-US" sz="1800" dirty="0" smtClean="0"/>
              <a:t>(CIA </a:t>
            </a:r>
            <a:r>
              <a:rPr lang="en-US" sz="1800" dirty="0" err="1" smtClean="0"/>
              <a:t>Factbook</a:t>
            </a:r>
            <a:r>
              <a:rPr lang="en-US" sz="1800" dirty="0" smtClean="0"/>
              <a:t>)</a:t>
            </a:r>
          </a:p>
          <a:p>
            <a:r>
              <a:rPr lang="en-US" dirty="0" smtClean="0"/>
              <a:t>Export Partners (2009): </a:t>
            </a:r>
          </a:p>
          <a:p>
            <a:pPr lvl="1"/>
            <a:r>
              <a:rPr lang="en-US" dirty="0" smtClean="0"/>
              <a:t>China 18.88%, US 16.42%, South Korea 8.13%, Taiwan 6.27%, Hong Kong 5.49% </a:t>
            </a:r>
            <a:r>
              <a:rPr lang="en-US" sz="1800" dirty="0" smtClean="0"/>
              <a:t>(CIA </a:t>
            </a:r>
            <a:r>
              <a:rPr lang="en-US" sz="1800" dirty="0" err="1" smtClean="0"/>
              <a:t>Factbook</a:t>
            </a:r>
            <a:r>
              <a:rPr lang="en-US" sz="1800" dirty="0" smtClean="0"/>
              <a:t>)</a:t>
            </a:r>
          </a:p>
          <a:p>
            <a:endParaRPr lang="en-US" dirty="0"/>
          </a:p>
        </p:txBody>
      </p:sp>
      <p:sp>
        <p:nvSpPr>
          <p:cNvPr id="2" name="Title 1"/>
          <p:cNvSpPr>
            <a:spLocks noGrp="1"/>
          </p:cNvSpPr>
          <p:nvPr>
            <p:ph type="title"/>
          </p:nvPr>
        </p:nvSpPr>
        <p:spPr/>
        <p:txBody>
          <a:bodyPr/>
          <a:lstStyle/>
          <a:p>
            <a:r>
              <a:rPr lang="en-US" dirty="0" smtClean="0"/>
              <a:t>Exports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Population</a:t>
            </a:r>
          </a:p>
          <a:p>
            <a:pPr lvl="1"/>
            <a:r>
              <a:rPr lang="en-US" dirty="0"/>
              <a:t>“Japan's 2009 total population was 127.51 million. This ranked tenth in the world and made up 1.9 percent of the world's total. Japan's population density measured 343 persons per square kilometer in 2005, ranking fifth among countries with a population of 10 million or more.” </a:t>
            </a:r>
            <a:endParaRPr lang="en-US" dirty="0" smtClean="0"/>
          </a:p>
          <a:p>
            <a:pPr lvl="1">
              <a:buNone/>
            </a:pPr>
            <a:r>
              <a:rPr lang="en-US" sz="1600" dirty="0"/>
              <a:t>	</a:t>
            </a:r>
            <a:r>
              <a:rPr lang="en-US" sz="1600" dirty="0" smtClean="0"/>
              <a:t>	(Statistical Handbook, Japan: 2010)</a:t>
            </a:r>
            <a:endParaRPr lang="en-US" sz="1600" dirty="0"/>
          </a:p>
          <a:p>
            <a:endParaRPr lang="en-US" dirty="0"/>
          </a:p>
        </p:txBody>
      </p:sp>
      <p:sp>
        <p:nvSpPr>
          <p:cNvPr id="2" name="Title 1"/>
          <p:cNvSpPr>
            <a:spLocks noGrp="1"/>
          </p:cNvSpPr>
          <p:nvPr>
            <p:ph type="title"/>
          </p:nvPr>
        </p:nvSpPr>
        <p:spPr/>
        <p:txBody>
          <a:bodyPr/>
          <a:lstStyle/>
          <a:p>
            <a:r>
              <a:rPr lang="en-US" dirty="0" smtClean="0"/>
              <a:t>Demographics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Top exports to United States 2009: </a:t>
            </a:r>
          </a:p>
          <a:p>
            <a:pPr lvl="1"/>
            <a:r>
              <a:rPr lang="en-US" dirty="0" smtClean="0"/>
              <a:t>Civilian Aircraft ~ $4.2 Billion </a:t>
            </a:r>
          </a:p>
          <a:p>
            <a:pPr lvl="1"/>
            <a:r>
              <a:rPr lang="en-US" dirty="0" smtClean="0"/>
              <a:t>Corn ~ $2.8 Billion </a:t>
            </a:r>
          </a:p>
          <a:p>
            <a:pPr lvl="1"/>
            <a:r>
              <a:rPr lang="en-US" dirty="0" smtClean="0"/>
              <a:t>Medical Equipment ~ $2.8 Billion </a:t>
            </a:r>
          </a:p>
          <a:p>
            <a:pPr lvl="1"/>
            <a:r>
              <a:rPr lang="en-US" dirty="0" smtClean="0"/>
              <a:t>Pharmaceuticals ~ $2.5 Billion </a:t>
            </a:r>
          </a:p>
          <a:p>
            <a:pPr lvl="1"/>
            <a:r>
              <a:rPr lang="en-US" dirty="0" smtClean="0"/>
              <a:t>Meat, Poultry, etc. ~ $2.1 Billion </a:t>
            </a:r>
          </a:p>
          <a:p>
            <a:pPr>
              <a:buNone/>
            </a:pPr>
            <a:r>
              <a:rPr lang="en-US" sz="1800" dirty="0" smtClean="0"/>
              <a:t>                        (US Census)</a:t>
            </a:r>
            <a:endParaRPr lang="en-US" sz="1800" dirty="0"/>
          </a:p>
        </p:txBody>
      </p:sp>
      <p:sp>
        <p:nvSpPr>
          <p:cNvPr id="2" name="Title 1"/>
          <p:cNvSpPr>
            <a:spLocks noGrp="1"/>
          </p:cNvSpPr>
          <p:nvPr>
            <p:ph type="title"/>
          </p:nvPr>
        </p:nvSpPr>
        <p:spPr/>
        <p:txBody>
          <a:bodyPr/>
          <a:lstStyle/>
          <a:p>
            <a:r>
              <a:rPr lang="en-US" dirty="0" smtClean="0"/>
              <a:t>Exports into the United States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Using the Human Development Index (HDI), which provides a composite measure based on three basic dimensions of human development: health, education and income, Japan ranks 11</a:t>
            </a:r>
            <a:r>
              <a:rPr lang="en-US" baseline="30000" dirty="0" smtClean="0"/>
              <a:t>th</a:t>
            </a:r>
            <a:r>
              <a:rPr lang="en-US" dirty="0" smtClean="0"/>
              <a:t> out of 169 countries with comparable data. </a:t>
            </a:r>
            <a:r>
              <a:rPr lang="en-US" sz="1800" dirty="0" smtClean="0"/>
              <a:t>(“Japan:HDI”)</a:t>
            </a:r>
            <a:endParaRPr lang="en-US" dirty="0" smtClean="0"/>
          </a:p>
          <a:p>
            <a:endParaRPr lang="en-US" dirty="0"/>
          </a:p>
        </p:txBody>
      </p:sp>
      <p:sp>
        <p:nvSpPr>
          <p:cNvPr id="2" name="Title 1"/>
          <p:cNvSpPr>
            <a:spLocks noGrp="1"/>
          </p:cNvSpPr>
          <p:nvPr>
            <p:ph type="title"/>
          </p:nvPr>
        </p:nvSpPr>
        <p:spPr/>
        <p:txBody>
          <a:bodyPr/>
          <a:lstStyle/>
          <a:p>
            <a:r>
              <a:rPr lang="en-US" dirty="0" smtClean="0"/>
              <a:t>Standard of Living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228600"/>
            <a:ext cx="7067268" cy="6283492"/>
          </a:xfrm>
          <a:prstGeom prst="rect">
            <a:avLst/>
          </a:prstGeom>
          <a:noFill/>
          <a:ln w="9525">
            <a:noFill/>
            <a:miter lim="800000"/>
            <a:headEnd/>
            <a:tailEnd/>
          </a:ln>
        </p:spPr>
      </p:pic>
      <p:sp>
        <p:nvSpPr>
          <p:cNvPr id="5" name="TextBox 4"/>
          <p:cNvSpPr txBox="1"/>
          <p:nvPr/>
        </p:nvSpPr>
        <p:spPr>
          <a:xfrm>
            <a:off x="4953000" y="5715000"/>
            <a:ext cx="2362200" cy="381000"/>
          </a:xfrm>
          <a:prstGeom prst="rect">
            <a:avLst/>
          </a:prstGeom>
          <a:noFill/>
        </p:spPr>
        <p:txBody>
          <a:bodyPr wrap="square" rtlCol="0">
            <a:spAutoFit/>
          </a:bodyPr>
          <a:lstStyle/>
          <a:p>
            <a:r>
              <a:rPr lang="en-US" dirty="0" smtClean="0"/>
              <a:t>(“Japan:HDI”)</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914400" y="152400"/>
            <a:ext cx="7496887" cy="65071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143000"/>
          <a:ext cx="86868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0"/>
            <a:ext cx="8229600" cy="1143000"/>
          </a:xfrm>
        </p:spPr>
        <p:txBody>
          <a:bodyPr/>
          <a:lstStyle/>
          <a:p>
            <a:r>
              <a:rPr lang="en-US" dirty="0" smtClean="0"/>
              <a:t>Quick History lesson </a:t>
            </a:r>
            <a:endParaRPr lang="en-US" dirty="0"/>
          </a:p>
        </p:txBody>
      </p:sp>
      <p:graphicFrame>
        <p:nvGraphicFramePr>
          <p:cNvPr id="5" name="Diagram 4"/>
          <p:cNvGraphicFramePr/>
          <p:nvPr/>
        </p:nvGraphicFramePr>
        <p:xfrm>
          <a:off x="0" y="2590800"/>
          <a:ext cx="9144000" cy="182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0" y="4267200"/>
          <a:ext cx="9677400" cy="2743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After half a century of nearly uninterrupted control of government by the Liberal Democratic Party, the Democratic Party of Japan now has power in one of the houses. This splits the power between the LDP and DPJ parties, which many hope will lead to a more representative government. (Funabashi)</a:t>
            </a:r>
          </a:p>
          <a:p>
            <a:pPr lvl="0"/>
            <a:r>
              <a:rPr lang="en-US" dirty="0" smtClean="0"/>
              <a:t>“Japan stepped up surveillance on North Korea on Sunday as South Korea and the United States kicked off a joint naval exercise in the Yellow Sea just days after a small South Korean border island was shelled by Pyongyang.” (Japan times)</a:t>
            </a:r>
          </a:p>
          <a:p>
            <a:endParaRPr lang="en-US" dirty="0"/>
          </a:p>
        </p:txBody>
      </p:sp>
      <p:sp>
        <p:nvSpPr>
          <p:cNvPr id="2" name="Title 1"/>
          <p:cNvSpPr>
            <a:spLocks noGrp="1"/>
          </p:cNvSpPr>
          <p:nvPr>
            <p:ph type="title"/>
          </p:nvPr>
        </p:nvSpPr>
        <p:spPr/>
        <p:txBody>
          <a:bodyPr/>
          <a:lstStyle/>
          <a:p>
            <a:r>
              <a:rPr lang="en-US" dirty="0" smtClean="0"/>
              <a:t>Current Events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Classified as a Constitutional Monarchy. It is very similar to the United States political system with 3 branches: Executive, Judicial, and Legislative.  Also similar to the US, the legislative branch is bicameral. </a:t>
            </a:r>
            <a:r>
              <a:rPr lang="en-US" sz="1800" dirty="0" smtClean="0"/>
              <a:t>(CIA </a:t>
            </a:r>
            <a:r>
              <a:rPr lang="en-US" sz="1800" dirty="0" err="1" smtClean="0"/>
              <a:t>Factbook</a:t>
            </a:r>
            <a:r>
              <a:rPr lang="en-US" sz="1800" dirty="0" smtClean="0"/>
              <a:t>)</a:t>
            </a:r>
          </a:p>
        </p:txBody>
      </p:sp>
      <p:sp>
        <p:nvSpPr>
          <p:cNvPr id="2" name="Title 1"/>
          <p:cNvSpPr>
            <a:spLocks noGrp="1"/>
          </p:cNvSpPr>
          <p:nvPr>
            <p:ph type="title"/>
          </p:nvPr>
        </p:nvSpPr>
        <p:spPr/>
        <p:txBody>
          <a:bodyPr/>
          <a:lstStyle/>
          <a:p>
            <a:r>
              <a:rPr lang="en-US" dirty="0" smtClean="0"/>
              <a:t>Type of Government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According to the Constitution of Japan, Citizens have a wide range of civil rights and liberties hard to distinguish from those enjoyed by American citizens.</a:t>
            </a:r>
            <a:r>
              <a:rPr lang="en-US" sz="1800" dirty="0" smtClean="0"/>
              <a:t> (Constitution of Japan)</a:t>
            </a:r>
          </a:p>
          <a:p>
            <a:r>
              <a:rPr lang="en-US" dirty="0" smtClean="0"/>
              <a:t>Ex: </a:t>
            </a:r>
            <a:r>
              <a:rPr lang="en-US" b="1" dirty="0" smtClean="0"/>
              <a:t>Article 13.</a:t>
            </a:r>
            <a:r>
              <a:rPr lang="en-US" dirty="0" smtClean="0"/>
              <a:t> All of the people shall be respected as individuals. Their right to life, liberty, and the pursuit of happiness shall, to the extent that it does not interfere with the public welfare, be the supreme consideration in legislation and in other governmental affairs. </a:t>
            </a:r>
            <a:r>
              <a:rPr lang="en-US" sz="1800" dirty="0" smtClean="0"/>
              <a:t>(Constitution of Japan)</a:t>
            </a:r>
            <a:endParaRPr lang="en-US" dirty="0" smtClean="0"/>
          </a:p>
        </p:txBody>
      </p:sp>
      <p:sp>
        <p:nvSpPr>
          <p:cNvPr id="2" name="Title 1"/>
          <p:cNvSpPr>
            <a:spLocks noGrp="1"/>
          </p:cNvSpPr>
          <p:nvPr>
            <p:ph type="title"/>
          </p:nvPr>
        </p:nvSpPr>
        <p:spPr/>
        <p:txBody>
          <a:bodyPr/>
          <a:lstStyle/>
          <a:p>
            <a:r>
              <a:rPr lang="en-US" dirty="0" smtClean="0"/>
              <a:t>Civil Liberties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Primarily focused on the treatment of prisoners. The ongoing practice of executing convicted criminals is a major concern of AI, with 15 executions being carried out in 2008 and over 100 still on death row. </a:t>
            </a:r>
          </a:p>
          <a:p>
            <a:pPr lvl="0"/>
            <a:r>
              <a:rPr lang="en-US" dirty="0" smtClean="0"/>
              <a:t>AI also has issues with the quality of healthcare afforded to prisoners of the state. </a:t>
            </a:r>
          </a:p>
          <a:p>
            <a:pPr lvl="0"/>
            <a:r>
              <a:rPr lang="en-US" dirty="0" smtClean="0"/>
              <a:t>Other issues involve the pre-trial detention practices, whereby suspects may be held as long as 23 days with limited access to a lawyer, and the ill-treatment of refugee and asylum seekers. (“Japan | Amnesty International”)</a:t>
            </a:r>
          </a:p>
          <a:p>
            <a:endParaRPr lang="en-US" dirty="0"/>
          </a:p>
        </p:txBody>
      </p:sp>
      <p:sp>
        <p:nvSpPr>
          <p:cNvPr id="2" name="Title 1"/>
          <p:cNvSpPr>
            <a:spLocks noGrp="1"/>
          </p:cNvSpPr>
          <p:nvPr>
            <p:ph type="title"/>
          </p:nvPr>
        </p:nvSpPr>
        <p:spPr/>
        <p:txBody>
          <a:bodyPr/>
          <a:lstStyle/>
          <a:p>
            <a:r>
              <a:rPr lang="en-US" dirty="0" smtClean="0"/>
              <a:t>Amnesty International on Japan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5410200" y="1219200"/>
            <a:ext cx="3733800" cy="167657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Risk Factor</a:t>
            </a:r>
            <a:endParaRPr lang="en-US" dirty="0"/>
          </a:p>
        </p:txBody>
      </p:sp>
      <p:pic>
        <p:nvPicPr>
          <p:cNvPr id="5" name="Picture 4"/>
          <p:cNvPicPr/>
          <p:nvPr/>
        </p:nvPicPr>
        <p:blipFill>
          <a:blip r:embed="rId3" cstate="print"/>
          <a:srcRect/>
          <a:stretch>
            <a:fillRect/>
          </a:stretch>
        </p:blipFill>
        <p:spPr bwMode="auto">
          <a:xfrm>
            <a:off x="5410200" y="2895600"/>
            <a:ext cx="3733800" cy="1832344"/>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410200" y="4724400"/>
            <a:ext cx="3733800" cy="2133600"/>
          </a:xfrm>
          <a:prstGeom prst="rect">
            <a:avLst/>
          </a:prstGeom>
          <a:noFill/>
          <a:ln w="9525">
            <a:noFill/>
            <a:miter lim="800000"/>
            <a:headEnd/>
            <a:tailEnd/>
          </a:ln>
        </p:spPr>
      </p:pic>
      <p:sp>
        <p:nvSpPr>
          <p:cNvPr id="8" name="TextBox 7"/>
          <p:cNvSpPr txBox="1"/>
          <p:nvPr/>
        </p:nvSpPr>
        <p:spPr>
          <a:xfrm>
            <a:off x="457200" y="1752600"/>
            <a:ext cx="4572000" cy="4524315"/>
          </a:xfrm>
          <a:prstGeom prst="rect">
            <a:avLst/>
          </a:prstGeom>
          <a:noFill/>
        </p:spPr>
        <p:txBody>
          <a:bodyPr wrap="square" rtlCol="0">
            <a:spAutoFit/>
          </a:bodyPr>
          <a:lstStyle/>
          <a:p>
            <a:pPr lvl="0">
              <a:buFont typeface="Arial" pitchFamily="34" charset="0"/>
              <a:buChar char="•"/>
            </a:pPr>
            <a:r>
              <a:rPr lang="en-US" dirty="0" smtClean="0"/>
              <a:t>According to a report released by A.M. Best on Oct. 29</a:t>
            </a:r>
            <a:r>
              <a:rPr lang="en-US" baseline="30000" dirty="0" smtClean="0"/>
              <a:t>th</a:t>
            </a:r>
            <a:r>
              <a:rPr lang="en-US" dirty="0" smtClean="0"/>
              <a:t>, 2010, Japan is considered an overall low risk country, earning a score CRT-2 on a scale of CRT-1 through CRT-5. </a:t>
            </a:r>
          </a:p>
          <a:p>
            <a:pPr lvl="0">
              <a:buFont typeface="Arial" pitchFamily="34" charset="0"/>
              <a:buChar char="•"/>
            </a:pPr>
            <a:endParaRPr lang="en-US" dirty="0" smtClean="0"/>
          </a:p>
          <a:p>
            <a:pPr lvl="0">
              <a:buFont typeface="Arial" pitchFamily="34" charset="0"/>
              <a:buChar char="•"/>
            </a:pPr>
            <a:r>
              <a:rPr lang="en-US" dirty="0" smtClean="0"/>
              <a:t>AM Best rates countries based on three categories of risk: Economic, Political and Financial System Risk.</a:t>
            </a:r>
          </a:p>
          <a:p>
            <a:pPr lvl="0">
              <a:buFont typeface="Arial" pitchFamily="34" charset="0"/>
              <a:buChar char="•"/>
            </a:pPr>
            <a:endParaRPr lang="en-US" dirty="0" smtClean="0"/>
          </a:p>
          <a:p>
            <a:pPr>
              <a:buFont typeface="Arial" pitchFamily="34" charset="0"/>
              <a:buChar char="•"/>
            </a:pPr>
            <a:r>
              <a:rPr lang="en-US" dirty="0" smtClean="0"/>
              <a:t>“Consumer demand, stimulated by expansionary fiscal policy, returned in 2010 but not at a steady rate and there is a likelihood that the economy will decelerate again in 2010 to 2011.” (AMB Country Report)</a:t>
            </a:r>
          </a:p>
          <a:p>
            <a:pPr lvl="0"/>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Birth and Death Rates</a:t>
            </a:r>
          </a:p>
          <a:p>
            <a:pPr lvl="1"/>
            <a:r>
              <a:rPr lang="en-US" dirty="0"/>
              <a:t>The birth rates for 2009 were 8.5 per 1,000 population, while the death rates were 9.1 per 1,000 population.  </a:t>
            </a:r>
            <a:r>
              <a:rPr lang="en-US" sz="1600" dirty="0" smtClean="0"/>
              <a:t>(Statistical Handbook, Japan: 2010)</a:t>
            </a:r>
          </a:p>
          <a:p>
            <a:r>
              <a:rPr lang="en-US" dirty="0"/>
              <a:t>Gender Composition</a:t>
            </a:r>
          </a:p>
          <a:p>
            <a:pPr lvl="1"/>
            <a:r>
              <a:rPr lang="en-US" dirty="0"/>
              <a:t>Total Population: 127,510,000  </a:t>
            </a:r>
          </a:p>
          <a:p>
            <a:pPr lvl="1"/>
            <a:r>
              <a:rPr lang="en-US" dirty="0"/>
              <a:t>Males: 62,130,000</a:t>
            </a:r>
          </a:p>
          <a:p>
            <a:pPr lvl="1"/>
            <a:r>
              <a:rPr lang="en-US" dirty="0"/>
              <a:t>Females: 65,300,000</a:t>
            </a:r>
          </a:p>
          <a:p>
            <a:pPr>
              <a:buNone/>
            </a:pPr>
            <a:r>
              <a:rPr lang="en-US" sz="2800" dirty="0" smtClean="0"/>
              <a:t>		</a:t>
            </a:r>
            <a:r>
              <a:rPr lang="en-US" sz="1600" dirty="0" smtClean="0"/>
              <a:t>(Statistical Handbook, Japan: 2010) </a:t>
            </a:r>
            <a:endParaRPr lang="en-US" sz="1600" dirty="0"/>
          </a:p>
          <a:p>
            <a:endParaRPr lang="en-US" dirty="0"/>
          </a:p>
          <a:p>
            <a:endParaRPr lang="en-US" dirty="0"/>
          </a:p>
        </p:txBody>
      </p:sp>
      <p:sp>
        <p:nvSpPr>
          <p:cNvPr id="2" name="Title 1"/>
          <p:cNvSpPr>
            <a:spLocks noGrp="1"/>
          </p:cNvSpPr>
          <p:nvPr>
            <p:ph type="title"/>
          </p:nvPr>
        </p:nvSpPr>
        <p:spPr/>
        <p:txBody>
          <a:bodyPr/>
          <a:lstStyle/>
          <a:p>
            <a:r>
              <a:rPr lang="en-US" dirty="0" smtClean="0"/>
              <a:t>Demographics (Cont.)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smtClean="0"/>
              <a:t>“Modeled after European civil law systems with English-American influence; judicial review of legislative acts in the Supreme Court; accepts compulsory ICJ jurisdiction with reservations.” (CIA </a:t>
            </a:r>
            <a:r>
              <a:rPr lang="en-US" dirty="0" err="1" smtClean="0"/>
              <a:t>Factbook</a:t>
            </a:r>
            <a:r>
              <a:rPr lang="en-US" dirty="0" smtClean="0"/>
              <a:t>) </a:t>
            </a:r>
          </a:p>
          <a:p>
            <a:pPr lvl="0"/>
            <a:endParaRPr lang="en-US" dirty="0" smtClean="0"/>
          </a:p>
          <a:p>
            <a:pPr lvl="0"/>
            <a:r>
              <a:rPr lang="en-US" dirty="0" smtClean="0"/>
              <a:t>“To ensure fair judgments, the Japanese judicial system allows a case to be heard and ruled on up to three times in principle, should either party involved in the case so desire. The first courts in the court hierarchy are the District Courts, the second being the High Courts and the highest court being the Supreme Court.” (SHJ)</a:t>
            </a:r>
          </a:p>
          <a:p>
            <a:pPr>
              <a:buNone/>
            </a:pPr>
            <a:endParaRPr lang="en-US" dirty="0"/>
          </a:p>
        </p:txBody>
      </p:sp>
      <p:sp>
        <p:nvSpPr>
          <p:cNvPr id="2" name="Title 1"/>
          <p:cNvSpPr>
            <a:spLocks noGrp="1"/>
          </p:cNvSpPr>
          <p:nvPr>
            <p:ph type="title"/>
          </p:nvPr>
        </p:nvSpPr>
        <p:spPr/>
        <p:txBody>
          <a:bodyPr>
            <a:normAutofit/>
          </a:bodyPr>
          <a:lstStyle/>
          <a:p>
            <a:r>
              <a:rPr lang="en-US" dirty="0" smtClean="0"/>
              <a:t>Legal System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“A new </a:t>
            </a:r>
            <a:r>
              <a:rPr lang="en-US" i="1" dirty="0" err="1" smtClean="0"/>
              <a:t>saiban</a:t>
            </a:r>
            <a:r>
              <a:rPr lang="en-US" i="1" dirty="0" smtClean="0"/>
              <a:t>-in</a:t>
            </a:r>
            <a:r>
              <a:rPr lang="en-US" dirty="0" smtClean="0"/>
              <a:t> (lay judge) system began in May 2009. This is a system under which citizens participate in criminal trials as judges to determine, together with professional judges, whether the defendant is guilty or not and, if found guilty, what sentence should apply.” (SHJ)</a:t>
            </a:r>
          </a:p>
          <a:p>
            <a:endParaRPr lang="en-US" dirty="0"/>
          </a:p>
        </p:txBody>
      </p:sp>
      <p:sp>
        <p:nvSpPr>
          <p:cNvPr id="2" name="Title 1"/>
          <p:cNvSpPr>
            <a:spLocks noGrp="1"/>
          </p:cNvSpPr>
          <p:nvPr>
            <p:ph type="title"/>
          </p:nvPr>
        </p:nvSpPr>
        <p:spPr/>
        <p:txBody>
          <a:bodyPr/>
          <a:lstStyle/>
          <a:p>
            <a:r>
              <a:rPr lang="en-US" dirty="0" smtClean="0"/>
              <a:t>Innovations in the Legal System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“Japan Corporation Tax Act ("CTA') classifies corporation in two types: domestic and foreign corporations. A domestic corporation is defined as a legal entity with its head office located in Japan. Any other corporation is classified as foreign corporation.” </a:t>
            </a:r>
            <a:r>
              <a:rPr lang="en-US" sz="2100" dirty="0" smtClean="0"/>
              <a:t>(“Taxation of Corporations in Japan”)</a:t>
            </a:r>
            <a:endParaRPr lang="en-US" sz="2100" dirty="0"/>
          </a:p>
        </p:txBody>
      </p:sp>
      <p:sp>
        <p:nvSpPr>
          <p:cNvPr id="2" name="Title 1"/>
          <p:cNvSpPr>
            <a:spLocks noGrp="1"/>
          </p:cNvSpPr>
          <p:nvPr>
            <p:ph type="title"/>
          </p:nvPr>
        </p:nvSpPr>
        <p:spPr/>
        <p:txBody>
          <a:bodyPr>
            <a:normAutofit/>
          </a:bodyPr>
          <a:lstStyle/>
          <a:p>
            <a:r>
              <a:rPr lang="en-US" dirty="0" smtClean="0"/>
              <a:t>Relation to Business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3348037" y="2439194"/>
            <a:ext cx="2447925" cy="2609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Geography and Climate</a:t>
            </a:r>
            <a:endParaRPr lang="en-US" dirty="0"/>
          </a:p>
        </p:txBody>
      </p:sp>
      <p:sp>
        <p:nvSpPr>
          <p:cNvPr id="5" name="TextBox 4"/>
          <p:cNvSpPr txBox="1"/>
          <p:nvPr/>
        </p:nvSpPr>
        <p:spPr>
          <a:xfrm>
            <a:off x="609600" y="1600200"/>
            <a:ext cx="4038600" cy="4247317"/>
          </a:xfrm>
          <a:prstGeom prst="rect">
            <a:avLst/>
          </a:prstGeom>
          <a:noFill/>
        </p:spPr>
        <p:txBody>
          <a:bodyPr wrap="square" rtlCol="0">
            <a:spAutoFit/>
          </a:bodyPr>
          <a:lstStyle/>
          <a:p>
            <a:pPr lvl="0">
              <a:buFont typeface="Arial" pitchFamily="34" charset="0"/>
              <a:buChar char="•"/>
            </a:pPr>
            <a:r>
              <a:rPr lang="en-US" dirty="0" smtClean="0"/>
              <a:t>Japan has an area of 377,915 sq km, to make this in to terms that are more meaningful it about the size of California. (CIA </a:t>
            </a:r>
            <a:r>
              <a:rPr lang="en-US" dirty="0" err="1" smtClean="0"/>
              <a:t>Factbook</a:t>
            </a:r>
            <a:r>
              <a:rPr lang="en-US" dirty="0" smtClean="0"/>
              <a:t>)</a:t>
            </a:r>
          </a:p>
          <a:p>
            <a:pPr lvl="0">
              <a:buFont typeface="Arial" pitchFamily="34" charset="0"/>
              <a:buChar char="•"/>
            </a:pPr>
            <a:endParaRPr lang="en-US" dirty="0" smtClean="0"/>
          </a:p>
          <a:p>
            <a:pPr>
              <a:buFont typeface="Arial" pitchFamily="34" charset="0"/>
              <a:buChar char="•"/>
            </a:pPr>
            <a:r>
              <a:rPr lang="en-US" dirty="0" smtClean="0"/>
              <a:t>The terrain is mostly Rugged and Mountainous with the highest point in Japan at Fujiyama at 3,776m </a:t>
            </a:r>
          </a:p>
          <a:p>
            <a:pPr>
              <a:buFont typeface="Arial" pitchFamily="34" charset="0"/>
              <a:buChar char="•"/>
            </a:pPr>
            <a:endParaRPr lang="en-US" dirty="0" smtClean="0"/>
          </a:p>
          <a:p>
            <a:pPr lvl="0">
              <a:buFont typeface="Arial" pitchFamily="34" charset="0"/>
              <a:buChar char="•"/>
            </a:pPr>
            <a:r>
              <a:rPr lang="en-US" dirty="0" smtClean="0"/>
              <a:t>Climate Varies from Tropical in the South to cool temperate in the North. (CIA </a:t>
            </a:r>
            <a:r>
              <a:rPr lang="en-US" dirty="0" err="1" smtClean="0"/>
              <a:t>Factbook</a:t>
            </a:r>
            <a:r>
              <a:rPr lang="en-US" dirty="0" smtClean="0"/>
              <a:t>)</a:t>
            </a:r>
          </a:p>
          <a:p>
            <a:pPr>
              <a:buFont typeface="Arial" pitchFamily="34" charset="0"/>
              <a:buChar char="•"/>
            </a:pPr>
            <a:endParaRPr lang="en-US" dirty="0" smtClean="0"/>
          </a:p>
          <a:p>
            <a:pPr lvl="0">
              <a:buFont typeface="Arial" pitchFamily="34" charset="0"/>
              <a:buChar char="•"/>
            </a:pP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The 2010 Environmental Performance Index (EPI) ranks 163 countries on 25 performance indicators tracked across ten policy categories covering both environmental public health and ecosystem vitality. Japan scored a 72.5 out of a 100 and ranked 20</a:t>
            </a:r>
            <a:r>
              <a:rPr lang="en-US" baseline="30000" dirty="0" smtClean="0"/>
              <a:t>th</a:t>
            </a:r>
            <a:r>
              <a:rPr lang="en-US" dirty="0" smtClean="0"/>
              <a:t> out of the 163 countries. The United States in comparison scored a 63.5 coming in 61</a:t>
            </a:r>
            <a:r>
              <a:rPr lang="en-US" baseline="30000" dirty="0" smtClean="0"/>
              <a:t>st</a:t>
            </a:r>
            <a:r>
              <a:rPr lang="en-US" dirty="0" smtClean="0"/>
              <a:t> place. (“EPI:2010”)</a:t>
            </a:r>
          </a:p>
          <a:p>
            <a:endParaRPr lang="en-US" dirty="0"/>
          </a:p>
        </p:txBody>
      </p:sp>
      <p:sp>
        <p:nvSpPr>
          <p:cNvPr id="2" name="Title 1"/>
          <p:cNvSpPr>
            <a:spLocks noGrp="1"/>
          </p:cNvSpPr>
          <p:nvPr>
            <p:ph type="title"/>
          </p:nvPr>
        </p:nvSpPr>
        <p:spPr/>
        <p:txBody>
          <a:bodyPr/>
          <a:lstStyle/>
          <a:p>
            <a:r>
              <a:rPr lang="en-US" dirty="0" smtClean="0"/>
              <a:t>Environmental Conditions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“Air pollution from power plant emissions results in acid rain; acidification of lakes and reservoirs degrading water quality and threatening aquatic life; Japan is one of the largest consumers of fish and tropical timber, contributing to the depletion of these resources in Asia and elsewhere” (CIA </a:t>
            </a:r>
            <a:r>
              <a:rPr lang="en-US" dirty="0" err="1" smtClean="0"/>
              <a:t>Factbook</a:t>
            </a:r>
            <a:r>
              <a:rPr lang="en-US" dirty="0" smtClean="0"/>
              <a:t>)</a:t>
            </a:r>
          </a:p>
          <a:p>
            <a:endParaRPr lang="en-US" dirty="0"/>
          </a:p>
        </p:txBody>
      </p:sp>
      <p:sp>
        <p:nvSpPr>
          <p:cNvPr id="2" name="Title 1"/>
          <p:cNvSpPr>
            <a:spLocks noGrp="1"/>
          </p:cNvSpPr>
          <p:nvPr>
            <p:ph type="title"/>
          </p:nvPr>
        </p:nvSpPr>
        <p:spPr/>
        <p:txBody>
          <a:bodyPr>
            <a:normAutofit/>
          </a:bodyPr>
          <a:lstStyle/>
          <a:p>
            <a:r>
              <a:rPr lang="en-US" b="1" dirty="0" smtClean="0"/>
              <a:t>Key Environmental Challenges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sz="2600" dirty="0" smtClean="0"/>
              <a:t>In an effort to combat global warming Japan adopted the Kyoto Protocol. This Protocol commits all nations involved to steadily reducing their greenhouse gas emissions.               </a:t>
            </a:r>
            <a:r>
              <a:rPr lang="en-US" sz="2100" dirty="0" smtClean="0"/>
              <a:t>(“Kyoto Protocol”)</a:t>
            </a:r>
          </a:p>
          <a:p>
            <a:pPr lvl="0"/>
            <a:r>
              <a:rPr lang="en-US" sz="2800" dirty="0" smtClean="0"/>
              <a:t>Japan is also a member of numerous international environmental agreements including: Antarctic-Environmental Protocol, Antarctic-Marine Living Resources, Antarctic Seals, Antarctic Treaty, Biodiversity, Climate Change, Climate Change-Kyoto Protocol, Desertification, Endangered Species, Environmental Modification, Hazardous Wastes, Law of the Sea, Marine Dumping, Ozone Layer Protection, and Ship Pollution.               </a:t>
            </a:r>
            <a:r>
              <a:rPr lang="en-US" sz="2100" dirty="0" smtClean="0"/>
              <a:t>(CIA </a:t>
            </a:r>
            <a:r>
              <a:rPr lang="en-US" sz="2100" dirty="0" err="1" smtClean="0"/>
              <a:t>Factbook</a:t>
            </a:r>
            <a:r>
              <a:rPr lang="en-US" sz="2100" dirty="0" smtClean="0"/>
              <a:t>)</a:t>
            </a:r>
          </a:p>
          <a:p>
            <a:endParaRPr lang="en-US" dirty="0"/>
          </a:p>
        </p:txBody>
      </p:sp>
      <p:sp>
        <p:nvSpPr>
          <p:cNvPr id="2" name="Title 1"/>
          <p:cNvSpPr>
            <a:spLocks noGrp="1"/>
          </p:cNvSpPr>
          <p:nvPr>
            <p:ph type="title"/>
          </p:nvPr>
        </p:nvSpPr>
        <p:spPr/>
        <p:txBody>
          <a:bodyPr>
            <a:normAutofit fontScale="90000"/>
          </a:bodyPr>
          <a:lstStyle/>
          <a:p>
            <a:r>
              <a:rPr lang="en-US" dirty="0" smtClean="0"/>
              <a:t>Response to Environmental Problems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Japan has a market of 127 million people, and is the second leading nation in GDP. The population is aging rapidly, which presents problems for Japan, but opportunities for foreign direct investment. With an aging population and relatively few adolescents, there is an increase in disposable income. The risks involved in doing business in Japan are nearly as low as one can find among the industrialized nations; they have a stable economic, political, and financial system. Overall Japan is a country which urges strong consideration for investment. </a:t>
            </a:r>
          </a:p>
          <a:p>
            <a:endParaRPr lang="en-US" dirty="0"/>
          </a:p>
        </p:txBody>
      </p:sp>
      <p:sp>
        <p:nvSpPr>
          <p:cNvPr id="2" name="Title 1"/>
          <p:cNvSpPr>
            <a:spLocks noGrp="1"/>
          </p:cNvSpPr>
          <p:nvPr>
            <p:ph type="title"/>
          </p:nvPr>
        </p:nvSpPr>
        <p:spPr/>
        <p:txBody>
          <a:bodyPr>
            <a:normAutofit fontScale="90000"/>
          </a:bodyPr>
          <a:lstStyle/>
          <a:p>
            <a:r>
              <a:rPr lang="en-US" dirty="0" smtClean="0"/>
              <a:t>Key Advantages in the Eyes of Foreign Business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47500" lnSpcReduction="20000"/>
          </a:bodyPr>
          <a:lstStyle/>
          <a:p>
            <a:r>
              <a:rPr lang="en-US" dirty="0"/>
              <a:t>The traditional gender roles—men as breadwinners and women as homemakers—are only supported by only 40 to 50 percent of people (NHK 1994; Ministry of Public Management 1995). Among younger couples, more flexible gender roles are becoming popular. Although attitudes are changing, actual behaviors are not: Japanese men do only twenty to thirty minutes' worth of domestic work per day, while women spend three and a half hours in household chores.</a:t>
            </a:r>
          </a:p>
          <a:p>
            <a:r>
              <a:rPr lang="en-US" dirty="0"/>
              <a:t>Husbands and wives report very little communication and conversation, as little as ten to fifteen minutes per day. The writer </a:t>
            </a:r>
            <a:r>
              <a:rPr lang="en-US" dirty="0" err="1"/>
              <a:t>Iku</a:t>
            </a:r>
            <a:r>
              <a:rPr lang="en-US" dirty="0"/>
              <a:t> Hayashi first coined the term </a:t>
            </a:r>
            <a:r>
              <a:rPr lang="en-US" i="1" dirty="0" err="1"/>
              <a:t>kateinai</a:t>
            </a:r>
            <a:r>
              <a:rPr lang="en-US" i="1" dirty="0"/>
              <a:t> </a:t>
            </a:r>
            <a:r>
              <a:rPr lang="en-US" i="1" dirty="0" err="1"/>
              <a:t>rikon</a:t>
            </a:r>
            <a:r>
              <a:rPr lang="en-US" dirty="0"/>
              <a:t> (domestic divorce) in 1983 to describe this situation. It means that there is no conversation, communication, and sexual relations between a husband and wife, but they do not divorce.</a:t>
            </a:r>
          </a:p>
          <a:p>
            <a:r>
              <a:rPr lang="en-US" dirty="0"/>
              <a:t>Roles for mothers and fathers are segregated. Childcare is regarded as the mother's responsibility; the father's domestic role is limited to small household repairs and playing with children on weekends. Full-time working wives also have the burden of housekeeping without help. Domestic help is not popular in Japan. When women need help in housekeeping work and childcare, their mothers help them, and working mothers prefer living close to their mothers' house for this reason. Husbands and wives call each other </a:t>
            </a:r>
            <a:r>
              <a:rPr lang="en-US" i="1" dirty="0"/>
              <a:t>father</a:t>
            </a:r>
            <a:r>
              <a:rPr lang="en-US" dirty="0"/>
              <a:t> and </a:t>
            </a:r>
            <a:r>
              <a:rPr lang="en-US" i="1" dirty="0"/>
              <a:t>mother,</a:t>
            </a:r>
            <a:r>
              <a:rPr lang="en-US" dirty="0"/>
              <a:t> even when children are not around. Japanese couples regard parental roles as more important than couple roles when they have </a:t>
            </a:r>
            <a:r>
              <a:rPr lang="en-US" dirty="0" smtClean="0"/>
              <a:t>children</a:t>
            </a:r>
          </a:p>
          <a:p>
            <a:r>
              <a:rPr lang="en-US" dirty="0" smtClean="0"/>
              <a:t>Parents are typically More strict</a:t>
            </a:r>
            <a:endParaRPr lang="en-US" dirty="0"/>
          </a:p>
          <a:p>
            <a:endParaRPr lang="en-US" dirty="0" smtClean="0"/>
          </a:p>
          <a:p>
            <a:r>
              <a:rPr lang="en-US" dirty="0"/>
              <a:t> </a:t>
            </a:r>
            <a:r>
              <a:rPr lang="en-US" dirty="0">
                <a:hlinkClick r:id="rId2"/>
              </a:rPr>
              <a:t>http://family.jrank.org/pages/984/Japan-Gender-Roles.html#ixzz14zs63wJm</a:t>
            </a:r>
            <a:endParaRPr lang="en-US" dirty="0"/>
          </a:p>
        </p:txBody>
      </p:sp>
      <p:sp>
        <p:nvSpPr>
          <p:cNvPr id="4" name="Title 3"/>
          <p:cNvSpPr>
            <a:spLocks noGrp="1"/>
          </p:cNvSpPr>
          <p:nvPr>
            <p:ph type="title"/>
          </p:nvPr>
        </p:nvSpPr>
        <p:spPr/>
        <p:txBody>
          <a:bodyPr/>
          <a:lstStyle/>
          <a:p>
            <a:r>
              <a:rPr lang="en-US" dirty="0" smtClean="0"/>
              <a:t>Sociology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Between the 12</a:t>
            </a:r>
            <a:r>
              <a:rPr lang="en-US" baseline="30000" dirty="0" smtClean="0"/>
              <a:t>th</a:t>
            </a:r>
            <a:r>
              <a:rPr lang="en-US" dirty="0" smtClean="0"/>
              <a:t> and 19</a:t>
            </a:r>
            <a:r>
              <a:rPr lang="en-US" baseline="30000" dirty="0" smtClean="0"/>
              <a:t>th</a:t>
            </a:r>
            <a:r>
              <a:rPr lang="en-US" dirty="0" smtClean="0"/>
              <a:t> centuries Japan had a 4 tier class system including the Samurai Class, Peasants, Artisans, and Merchants.</a:t>
            </a:r>
          </a:p>
          <a:p>
            <a:endParaRPr lang="en-US" dirty="0"/>
          </a:p>
        </p:txBody>
      </p:sp>
      <p:sp>
        <p:nvSpPr>
          <p:cNvPr id="2" name="Title 1"/>
          <p:cNvSpPr>
            <a:spLocks noGrp="1"/>
          </p:cNvSpPr>
          <p:nvPr>
            <p:ph type="title"/>
          </p:nvPr>
        </p:nvSpPr>
        <p:spPr/>
        <p:txBody>
          <a:bodyPr/>
          <a:lstStyle/>
          <a:p>
            <a:r>
              <a:rPr lang="en-US" dirty="0" smtClean="0"/>
              <a:t>Class Structure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2.3 Changes in the Population Pyramid"/>
          <p:cNvPicPr>
            <a:picLocks noGrp="1"/>
          </p:cNvPicPr>
          <p:nvPr>
            <p:ph idx="1"/>
          </p:nvPr>
        </p:nvPicPr>
        <p:blipFill>
          <a:blip r:embed="rId2" cstate="print"/>
          <a:stretch>
            <a:fillRect/>
          </a:stretch>
        </p:blipFill>
        <p:spPr bwMode="auto">
          <a:xfrm>
            <a:off x="1538287" y="1681956"/>
            <a:ext cx="6067425" cy="4124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Demographics (Cont.)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eudal.gif"/>
          <p:cNvPicPr>
            <a:picLocks noGrp="1" noChangeAspect="1"/>
          </p:cNvPicPr>
          <p:nvPr>
            <p:ph idx="1"/>
          </p:nvPr>
        </p:nvPicPr>
        <p:blipFill>
          <a:blip r:embed="rId2" cstate="print"/>
          <a:stretch>
            <a:fillRect/>
          </a:stretch>
        </p:blipFill>
        <p:spPr>
          <a:xfrm>
            <a:off x="2434009" y="1481138"/>
            <a:ext cx="4275982" cy="4525962"/>
          </a:xfrm>
        </p:spPr>
      </p:pic>
      <p:sp>
        <p:nvSpPr>
          <p:cNvPr id="2" name="Title 1"/>
          <p:cNvSpPr>
            <a:spLocks noGrp="1"/>
          </p:cNvSpPr>
          <p:nvPr>
            <p:ph type="title"/>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What does religious and religion mean?</a:t>
            </a:r>
          </a:p>
          <a:p>
            <a:r>
              <a:rPr lang="en-US" dirty="0" smtClean="0"/>
              <a:t>Shinto and Buddhism are the major religions in Japan.  Many people practice both.  However overall religion doesn’t play an important role in every day life.  </a:t>
            </a:r>
          </a:p>
          <a:p>
            <a:r>
              <a:rPr lang="en-US" dirty="0" smtClean="0"/>
              <a:t>A survey conducted by japan-guide.com found that 52% of participants felt that they belonged to no religion.  36% felt as though they were Buddhist, and both Shinto and Christianity represented 11%. </a:t>
            </a:r>
          </a:p>
          <a:p>
            <a:r>
              <a:rPr lang="en-US" dirty="0" smtClean="0"/>
              <a:t>A survey conducted by Asahi </a:t>
            </a:r>
            <a:r>
              <a:rPr lang="en-US" dirty="0" err="1" smtClean="0"/>
              <a:t>Shimbun</a:t>
            </a:r>
            <a:r>
              <a:rPr lang="en-US" dirty="0" smtClean="0"/>
              <a:t> in 1995 found non-believers to be (63%), followed by Buddhists (26%), </a:t>
            </a:r>
            <a:r>
              <a:rPr lang="en-US" dirty="0" err="1" smtClean="0"/>
              <a:t>Shintoists</a:t>
            </a:r>
            <a:r>
              <a:rPr lang="en-US" dirty="0" smtClean="0"/>
              <a:t> (2%) and Christians (1%). </a:t>
            </a:r>
          </a:p>
          <a:p>
            <a:pPr>
              <a:buNone/>
            </a:pPr>
            <a:endParaRPr lang="en-US" dirty="0"/>
          </a:p>
        </p:txBody>
      </p:sp>
      <p:sp>
        <p:nvSpPr>
          <p:cNvPr id="2" name="Title 1"/>
          <p:cNvSpPr>
            <a:spLocks noGrp="1"/>
          </p:cNvSpPr>
          <p:nvPr>
            <p:ph type="title"/>
          </p:nvPr>
        </p:nvSpPr>
        <p:spPr/>
        <p:txBody>
          <a:bodyPr/>
          <a:lstStyle/>
          <a:p>
            <a:r>
              <a:rPr lang="en-US" dirty="0" smtClean="0"/>
              <a:t>Religion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Japanese schools up to Junior High School are almost exclusively public (less than 5% are privately owned and run). Until Junior High School, students study at the school in whose catchment area their home is located. However, senior high schools have overlapping catchment areas: this means that there is competition among schools for the best pupils in a particular area, and among pupils for places at the best schools. Over one-quarter of senior high schools are private, indicating the extent of the competition in the higher levels Japanese schooling: parents will pay substantial amounts for their children's educations</a:t>
            </a:r>
            <a:r>
              <a:rPr lang="en-US" dirty="0" smtClean="0"/>
              <a:t>.</a:t>
            </a:r>
          </a:p>
          <a:p>
            <a:r>
              <a:rPr lang="en-US" dirty="0"/>
              <a:t>School attendance rate for the nine years of compulsory education is 99.98%.</a:t>
            </a:r>
            <a:r>
              <a:rPr lang="en-US" b="1" dirty="0"/>
              <a:t> </a:t>
            </a:r>
            <a:endParaRPr lang="en-US" b="1" dirty="0" smtClean="0"/>
          </a:p>
          <a:p>
            <a:r>
              <a:rPr lang="en-US" dirty="0"/>
              <a:t>More than 90% of all students graduate from high school and 40% from university or junior college. 100 % of all students complete elementary school and Japan is repeatedly said to have achieved 100% literacy and to have the highest literacy rate in the world since the Edo period</a:t>
            </a:r>
            <a:r>
              <a:rPr lang="en-US" dirty="0" smtClean="0"/>
              <a:t>.</a:t>
            </a:r>
          </a:p>
          <a:p>
            <a:r>
              <a:rPr lang="en-US" dirty="0" smtClean="0"/>
              <a:t>Some question overall effects of stress in education.  12 hour days are typical.</a:t>
            </a:r>
          </a:p>
          <a:p>
            <a:endParaRPr lang="en-US" dirty="0"/>
          </a:p>
          <a:p>
            <a:r>
              <a:rPr lang="en-US" dirty="0" smtClean="0">
                <a:hlinkClick r:id="rId2"/>
              </a:rPr>
              <a:t>http://educationjapan.org/jguide/school_system.html</a:t>
            </a:r>
            <a:endParaRPr lang="en-US" dirty="0"/>
          </a:p>
        </p:txBody>
      </p:sp>
      <p:sp>
        <p:nvSpPr>
          <p:cNvPr id="2" name="Title 1"/>
          <p:cNvSpPr>
            <a:spLocks noGrp="1"/>
          </p:cNvSpPr>
          <p:nvPr>
            <p:ph type="title"/>
          </p:nvPr>
        </p:nvSpPr>
        <p:spPr/>
        <p:txBody>
          <a:bodyPr/>
          <a:lstStyle/>
          <a:p>
            <a:r>
              <a:rPr lang="en-US" dirty="0" smtClean="0"/>
              <a:t>Education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16_5.gif"/>
          <p:cNvPicPr>
            <a:picLocks noGrp="1" noChangeAspect="1"/>
          </p:cNvPicPr>
          <p:nvPr>
            <p:ph idx="1"/>
          </p:nvPr>
        </p:nvPicPr>
        <p:blipFill>
          <a:blip r:embed="rId2" cstate="print"/>
          <a:stretch>
            <a:fillRect/>
          </a:stretch>
        </p:blipFill>
        <p:spPr>
          <a:xfrm>
            <a:off x="1390650" y="1824831"/>
            <a:ext cx="6362700" cy="3838575"/>
          </a:xfrm>
        </p:spPr>
      </p:pic>
      <p:sp>
        <p:nvSpPr>
          <p:cNvPr id="2" name="Title 1"/>
          <p:cNvSpPr>
            <a:spLocks noGrp="1"/>
          </p:cNvSpPr>
          <p:nvPr>
            <p:ph type="title"/>
          </p:nvPr>
        </p:nvSpPr>
        <p:spPr/>
        <p:txBody>
          <a:bodyPr/>
          <a:lstStyle/>
          <a:p>
            <a:r>
              <a:rPr lang="en-US" dirty="0" smtClean="0"/>
              <a:t>Leisure Activities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The number of people who participated in "Studies and researches" in the past year was 39,980,000; the participation rate was 35.2%.</a:t>
            </a:r>
          </a:p>
          <a:p>
            <a:pPr lvl="0"/>
            <a:r>
              <a:rPr lang="en-US" dirty="0" smtClean="0"/>
              <a:t>The majority of participants in "English language" studied for 1 day or more per week.</a:t>
            </a:r>
          </a:p>
          <a:p>
            <a:pPr lvl="0"/>
            <a:r>
              <a:rPr lang="en-US" dirty="0" smtClean="0"/>
              <a:t>74,236,000 people engaged in "Sports" in the past year, the participation rate was 65.3%, decreasing by 6.9 percentage points, compared to 5 years ago.</a:t>
            </a:r>
          </a:p>
          <a:p>
            <a:pPr lvl="0"/>
            <a:r>
              <a:rPr lang="en-US" dirty="0" smtClean="0"/>
              <a:t>"Playing home use video games PC games" increased dramatically; "Karaoke", "Playing ‘Pachinko’" decreased over the past 2 decades.</a:t>
            </a:r>
          </a:p>
          <a:p>
            <a:endParaRPr lang="en-US" dirty="0"/>
          </a:p>
        </p:txBody>
      </p:sp>
      <p:sp>
        <p:nvSpPr>
          <p:cNvPr id="2" name="Title 1"/>
          <p:cNvSpPr>
            <a:spLocks noGrp="1"/>
          </p:cNvSpPr>
          <p:nvPr>
            <p:ph type="title"/>
          </p:nvPr>
        </p:nvSpPr>
        <p:spPr/>
        <p:txBody>
          <a:bodyPr/>
          <a:lstStyle/>
          <a:p>
            <a:r>
              <a:rPr lang="en-US" dirty="0" smtClean="0"/>
              <a:t>Interesting Leisure Trends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Painting</a:t>
            </a:r>
          </a:p>
          <a:p>
            <a:r>
              <a:rPr lang="en-US" dirty="0" smtClean="0"/>
              <a:t>Ceramics</a:t>
            </a:r>
          </a:p>
          <a:p>
            <a:r>
              <a:rPr lang="en-US" dirty="0" smtClean="0"/>
              <a:t>Calligraphy</a:t>
            </a:r>
          </a:p>
          <a:p>
            <a:r>
              <a:rPr lang="en-US" dirty="0" smtClean="0"/>
              <a:t>Sculpture </a:t>
            </a:r>
          </a:p>
          <a:p>
            <a:r>
              <a:rPr lang="en-US" dirty="0" err="1" smtClean="0"/>
              <a:t>Ukiyo</a:t>
            </a:r>
            <a:r>
              <a:rPr lang="en-US" dirty="0" smtClean="0"/>
              <a:t>-e</a:t>
            </a:r>
          </a:p>
          <a:p>
            <a:r>
              <a:rPr lang="en-US" dirty="0" smtClean="0"/>
              <a:t>Ikebana</a:t>
            </a:r>
          </a:p>
          <a:p>
            <a:r>
              <a:rPr lang="en-US" dirty="0" smtClean="0"/>
              <a:t>http://www.youtube.com/watch?v=08c-t0eqgU0</a:t>
            </a:r>
            <a:endParaRPr lang="en-US" dirty="0"/>
          </a:p>
        </p:txBody>
      </p:sp>
      <p:sp>
        <p:nvSpPr>
          <p:cNvPr id="2" name="Title 1"/>
          <p:cNvSpPr>
            <a:spLocks noGrp="1"/>
          </p:cNvSpPr>
          <p:nvPr>
            <p:ph type="title"/>
          </p:nvPr>
        </p:nvSpPr>
        <p:spPr/>
        <p:txBody>
          <a:bodyPr/>
          <a:lstStyle/>
          <a:p>
            <a:r>
              <a:rPr lang="en-US" dirty="0" smtClean="0"/>
              <a:t>Arts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do01.jpg"/>
          <p:cNvPicPr>
            <a:picLocks noGrp="1" noChangeAspect="1"/>
          </p:cNvPicPr>
          <p:nvPr>
            <p:ph idx="1"/>
          </p:nvPr>
        </p:nvPicPr>
        <p:blipFill>
          <a:blip r:embed="rId2" cstate="print"/>
          <a:stretch>
            <a:fillRect/>
          </a:stretch>
        </p:blipFill>
        <p:spPr>
          <a:xfrm>
            <a:off x="2771775" y="2467769"/>
            <a:ext cx="3600450" cy="2552700"/>
          </a:xfrm>
        </p:spPr>
      </p:pic>
      <p:sp>
        <p:nvSpPr>
          <p:cNvPr id="2" name="Title 1"/>
          <p:cNvSpPr>
            <a:spLocks noGrp="1"/>
          </p:cNvSpPr>
          <p:nvPr>
            <p:ph type="title"/>
          </p:nvPr>
        </p:nvSpPr>
        <p:spPr/>
        <p:txBody>
          <a:bodyPr/>
          <a:lstStyle/>
          <a:p>
            <a:r>
              <a:rPr lang="en-US" dirty="0" smtClean="0"/>
              <a:t>Calligraphy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kiyoe.jpg"/>
          <p:cNvPicPr>
            <a:picLocks noGrp="1" noChangeAspect="1"/>
          </p:cNvPicPr>
          <p:nvPr>
            <p:ph idx="1"/>
          </p:nvPr>
        </p:nvPicPr>
        <p:blipFill>
          <a:blip r:embed="rId2" cstate="print"/>
          <a:stretch>
            <a:fillRect/>
          </a:stretch>
        </p:blipFill>
        <p:spPr>
          <a:xfrm>
            <a:off x="457200" y="1219200"/>
            <a:ext cx="4476750" cy="3095625"/>
          </a:xfrm>
        </p:spPr>
      </p:pic>
      <p:sp>
        <p:nvSpPr>
          <p:cNvPr id="2" name="Title 1"/>
          <p:cNvSpPr>
            <a:spLocks noGrp="1"/>
          </p:cNvSpPr>
          <p:nvPr>
            <p:ph type="title"/>
          </p:nvPr>
        </p:nvSpPr>
        <p:spPr/>
        <p:txBody>
          <a:bodyPr>
            <a:normAutofit fontScale="90000"/>
          </a:bodyPr>
          <a:lstStyle/>
          <a:p>
            <a:r>
              <a:rPr lang="en-US" dirty="0" err="1" smtClean="0"/>
              <a:t>Ukiyo</a:t>
            </a:r>
            <a:r>
              <a:rPr lang="en-US" dirty="0" smtClean="0"/>
              <a:t>-e (Pictures of Floating World)</a:t>
            </a:r>
            <a:endParaRPr lang="en-US" dirty="0"/>
          </a:p>
        </p:txBody>
      </p:sp>
      <p:pic>
        <p:nvPicPr>
          <p:cNvPr id="6" name="Picture 5" descr="fujifrom.gif"/>
          <p:cNvPicPr>
            <a:picLocks noChangeAspect="1"/>
          </p:cNvPicPr>
          <p:nvPr/>
        </p:nvPicPr>
        <p:blipFill>
          <a:blip r:embed="rId3" cstate="print"/>
          <a:stretch>
            <a:fillRect/>
          </a:stretch>
        </p:blipFill>
        <p:spPr>
          <a:xfrm>
            <a:off x="4508763" y="3328988"/>
            <a:ext cx="4635237" cy="352901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kebana1.jpg"/>
          <p:cNvPicPr>
            <a:picLocks noGrp="1" noChangeAspect="1"/>
          </p:cNvPicPr>
          <p:nvPr>
            <p:ph idx="1"/>
          </p:nvPr>
        </p:nvPicPr>
        <p:blipFill>
          <a:blip r:embed="rId2" cstate="print"/>
          <a:stretch>
            <a:fillRect/>
          </a:stretch>
        </p:blipFill>
        <p:spPr>
          <a:xfrm>
            <a:off x="3024187" y="1791494"/>
            <a:ext cx="3095625" cy="3905250"/>
          </a:xfrm>
        </p:spPr>
      </p:pic>
      <p:sp>
        <p:nvSpPr>
          <p:cNvPr id="2" name="Title 1"/>
          <p:cNvSpPr>
            <a:spLocks noGrp="1"/>
          </p:cNvSpPr>
          <p:nvPr>
            <p:ph type="title"/>
          </p:nvPr>
        </p:nvSpPr>
        <p:spPr/>
        <p:txBody>
          <a:bodyPr/>
          <a:lstStyle/>
          <a:p>
            <a:r>
              <a:rPr lang="en-US" dirty="0" smtClean="0"/>
              <a:t>Ikebana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jpg"/>
          <p:cNvPicPr>
            <a:picLocks noGrp="1" noChangeAspect="1"/>
          </p:cNvPicPr>
          <p:nvPr>
            <p:ph idx="1"/>
          </p:nvPr>
        </p:nvPicPr>
        <p:blipFill>
          <a:blip r:embed="rId2" cstate="print"/>
          <a:stretch>
            <a:fillRect/>
          </a:stretch>
        </p:blipFill>
        <p:spPr>
          <a:xfrm>
            <a:off x="1905000" y="1743869"/>
            <a:ext cx="5334000" cy="4000500"/>
          </a:xfrm>
        </p:spPr>
      </p:pic>
      <p:sp>
        <p:nvSpPr>
          <p:cNvPr id="2" name="Title 1"/>
          <p:cNvSpPr>
            <a:spLocks noGrp="1"/>
          </p:cNvSpPr>
          <p:nvPr>
            <p:ph type="title"/>
          </p:nvPr>
        </p:nvSpPr>
        <p:spPr/>
        <p:txBody>
          <a:bodyPr/>
          <a:lstStyle/>
          <a:p>
            <a:r>
              <a:rPr lang="en-US" dirty="0" smtClean="0"/>
              <a:t>Rice Paddy Art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382000" cy="4449763"/>
          </a:xfrm>
        </p:spPr>
        <p:txBody>
          <a:bodyPr>
            <a:normAutofit/>
          </a:bodyPr>
          <a:lstStyle/>
          <a:p>
            <a:r>
              <a:rPr lang="en-US" dirty="0" smtClean="0"/>
              <a:t>Impact </a:t>
            </a:r>
            <a:r>
              <a:rPr lang="en-US" dirty="0"/>
              <a:t>of Demographics on business</a:t>
            </a:r>
          </a:p>
          <a:p>
            <a:pPr lvl="1"/>
            <a:r>
              <a:rPr lang="en-US" dirty="0"/>
              <a:t>Based on the current and projected population pyramid of Japan, there will be a shortage of labor in the upcoming years. The younger and smaller Japanese population will have to support the larger elderly population. With decreasing birth rates, it will be taxing on the Japanese economy to provide social welfare programs for the elderly population. </a:t>
            </a:r>
            <a:r>
              <a:rPr lang="en-US" sz="1600" dirty="0" smtClean="0"/>
              <a:t>(Statistical handbook, Japan: 2010)</a:t>
            </a:r>
            <a:endParaRPr lang="en-US" sz="1600" dirty="0"/>
          </a:p>
          <a:p>
            <a:endParaRPr lang="en-US" dirty="0"/>
          </a:p>
        </p:txBody>
      </p:sp>
      <p:sp>
        <p:nvSpPr>
          <p:cNvPr id="2" name="Title 1"/>
          <p:cNvSpPr>
            <a:spLocks noGrp="1"/>
          </p:cNvSpPr>
          <p:nvPr>
            <p:ph type="title"/>
          </p:nvPr>
        </p:nvSpPr>
        <p:spPr/>
        <p:txBody>
          <a:bodyPr/>
          <a:lstStyle/>
          <a:p>
            <a:r>
              <a:rPr lang="en-US" dirty="0" smtClean="0"/>
              <a:t>Demographics (Cont.)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jpg"/>
          <p:cNvPicPr>
            <a:picLocks noGrp="1" noChangeAspect="1"/>
          </p:cNvPicPr>
          <p:nvPr>
            <p:ph idx="1"/>
          </p:nvPr>
        </p:nvPicPr>
        <p:blipFill>
          <a:blip r:embed="rId2" cstate="print"/>
          <a:stretch>
            <a:fillRect/>
          </a:stretch>
        </p:blipFill>
        <p:spPr>
          <a:xfrm>
            <a:off x="2714625" y="2510631"/>
            <a:ext cx="3714750" cy="2466975"/>
          </a:xfrm>
        </p:spPr>
      </p:pic>
      <p:sp>
        <p:nvSpPr>
          <p:cNvPr id="2" name="Title 1"/>
          <p:cNvSpPr>
            <a:spLocks noGrp="1"/>
          </p:cNvSpPr>
          <p:nvPr>
            <p:ph type="title"/>
          </p:nvPr>
        </p:nvSpPr>
        <p:spPr/>
        <p:txBody>
          <a:bodyPr/>
          <a:lstStyle/>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cstate="print"/>
          <a:stretch>
            <a:fillRect/>
          </a:stretch>
        </p:blipFill>
        <p:spPr>
          <a:xfrm>
            <a:off x="2286000" y="2029619"/>
            <a:ext cx="4572000" cy="3429000"/>
          </a:xfrm>
        </p:spPr>
      </p:pic>
      <p:sp>
        <p:nvSpPr>
          <p:cNvPr id="2" name="Title 1"/>
          <p:cNvSpPr>
            <a:spLocks noGrp="1"/>
          </p:cNvSpPr>
          <p:nvPr>
            <p:ph type="title"/>
          </p:nvPr>
        </p:nvSpPr>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cstate="print"/>
          <a:stretch>
            <a:fillRect/>
          </a:stretch>
        </p:blipFill>
        <p:spPr>
          <a:xfrm>
            <a:off x="2590800" y="2057400"/>
            <a:ext cx="3629025" cy="3629025"/>
          </a:xfrm>
        </p:spPr>
      </p:pic>
      <p:sp>
        <p:nvSpPr>
          <p:cNvPr id="2" name="Title 1"/>
          <p:cNvSpPr>
            <a:spLocks noGrp="1"/>
          </p:cNvSpPr>
          <p:nvPr>
            <p:ph type="title"/>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kemon_serie.jpg"/>
          <p:cNvPicPr>
            <a:picLocks noGrp="1" noChangeAspect="1"/>
          </p:cNvPicPr>
          <p:nvPr>
            <p:ph idx="1"/>
          </p:nvPr>
        </p:nvPicPr>
        <p:blipFill>
          <a:blip r:embed="rId2" cstate="print"/>
          <a:stretch>
            <a:fillRect/>
          </a:stretch>
        </p:blipFill>
        <p:spPr>
          <a:xfrm>
            <a:off x="1676400" y="1295400"/>
            <a:ext cx="5895975" cy="5007540"/>
          </a:xfrm>
        </p:spPr>
      </p:pic>
      <p:sp>
        <p:nvSpPr>
          <p:cNvPr id="2" name="Title 1"/>
          <p:cNvSpPr>
            <a:spLocks noGrp="1"/>
          </p:cNvSpPr>
          <p:nvPr>
            <p:ph type="title"/>
          </p:nvPr>
        </p:nvSpPr>
        <p:spPr/>
        <p:txBody>
          <a:bodyPr/>
          <a:lstStyle/>
          <a:p>
            <a:r>
              <a:rPr lang="en-US" dirty="0" smtClean="0"/>
              <a:t>Anime in the United States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agon-Ball-Z-Kai-Nicktoons.jpg"/>
          <p:cNvPicPr>
            <a:picLocks noGrp="1" noChangeAspect="1"/>
          </p:cNvPicPr>
          <p:nvPr>
            <p:ph idx="1"/>
          </p:nvPr>
        </p:nvPicPr>
        <p:blipFill>
          <a:blip r:embed="rId2" cstate="print"/>
          <a:stretch>
            <a:fillRect/>
          </a:stretch>
        </p:blipFill>
        <p:spPr>
          <a:xfrm>
            <a:off x="1371600" y="1524000"/>
            <a:ext cx="6153150" cy="4335174"/>
          </a:xfrm>
        </p:spPr>
      </p:pic>
      <p:sp>
        <p:nvSpPr>
          <p:cNvPr id="2" name="Title 1"/>
          <p:cNvSpPr>
            <a:spLocks noGrp="1"/>
          </p:cNvSpPr>
          <p:nvPr>
            <p:ph type="title"/>
          </p:nvPr>
        </p:nvSpPr>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werpuffcompare.jpg"/>
          <p:cNvPicPr>
            <a:picLocks noGrp="1" noChangeAspect="1"/>
          </p:cNvPicPr>
          <p:nvPr>
            <p:ph idx="1"/>
          </p:nvPr>
        </p:nvPicPr>
        <p:blipFill>
          <a:blip r:embed="rId2" cstate="print"/>
          <a:stretch>
            <a:fillRect/>
          </a:stretch>
        </p:blipFill>
        <p:spPr>
          <a:xfrm>
            <a:off x="2571750" y="1520031"/>
            <a:ext cx="4000500" cy="4448175"/>
          </a:xfrm>
        </p:spPr>
      </p:pic>
      <p:sp>
        <p:nvSpPr>
          <p:cNvPr id="2" name="Title 1"/>
          <p:cNvSpPr>
            <a:spLocks noGrp="1"/>
          </p:cNvSpPr>
          <p:nvPr>
            <p:ph type="title"/>
          </p:nvPr>
        </p:nvSpPr>
        <p:spPr/>
        <p:txBody>
          <a:bodyPr/>
          <a:lstStyle/>
          <a:p>
            <a:r>
              <a:rPr lang="en-US" dirty="0" smtClean="0"/>
              <a:t>U.S. Cartoon Turned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ofstede_japan"/>
          <p:cNvPicPr>
            <a:picLocks noGrp="1" noChangeAspect="1" noChangeArrowheads="1"/>
          </p:cNvPicPr>
          <p:nvPr>
            <p:ph idx="1"/>
          </p:nvPr>
        </p:nvPicPr>
        <p:blipFill>
          <a:blip r:embed="rId2" cstate="print"/>
          <a:srcRect/>
          <a:stretch>
            <a:fillRect/>
          </a:stretch>
        </p:blipFill>
        <p:spPr bwMode="auto">
          <a:xfrm>
            <a:off x="1219200" y="2057400"/>
            <a:ext cx="5913664" cy="40386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err="1" smtClean="0"/>
              <a:t>Hofstede</a:t>
            </a:r>
            <a:r>
              <a:rPr lang="en-US" dirty="0" smtClean="0"/>
              <a:t> Model</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1752600"/>
          <a:ext cx="8001000" cy="4767072"/>
        </p:xfrm>
        <a:graphic>
          <a:graphicData uri="http://schemas.openxmlformats.org/drawingml/2006/table">
            <a:tbl>
              <a:tblPr/>
              <a:tblGrid>
                <a:gridCol w="4000500"/>
                <a:gridCol w="4000500"/>
              </a:tblGrid>
              <a:tr h="268942">
                <a:tc>
                  <a:txBody>
                    <a:bodyPr/>
                    <a:lstStyle/>
                    <a:p>
                      <a:pPr marL="0" marR="0">
                        <a:lnSpc>
                          <a:spcPct val="115000"/>
                        </a:lnSpc>
                        <a:spcBef>
                          <a:spcPts val="0"/>
                        </a:spcBef>
                        <a:spcAft>
                          <a:spcPts val="0"/>
                        </a:spcAft>
                        <a:tabLst>
                          <a:tab pos="457200" algn="l"/>
                        </a:tabLst>
                      </a:pPr>
                      <a:r>
                        <a:rPr lang="en-US" sz="1600" b="1">
                          <a:latin typeface="Times New Roman"/>
                          <a:ea typeface="Calibri"/>
                          <a:cs typeface="Times New Roman"/>
                        </a:rPr>
                        <a:t>Category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b="1">
                          <a:latin typeface="Times New Roman"/>
                          <a:ea typeface="Calibri"/>
                          <a:cs typeface="Times New Roman"/>
                        </a:rPr>
                        <a:t>View Point</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882">
                <a:tc>
                  <a:txBody>
                    <a:bodyPr/>
                    <a:lstStyle/>
                    <a:p>
                      <a:pPr marL="0" marR="0">
                        <a:lnSpc>
                          <a:spcPct val="115000"/>
                        </a:lnSpc>
                        <a:spcBef>
                          <a:spcPts val="0"/>
                        </a:spcBef>
                        <a:spcAft>
                          <a:spcPts val="0"/>
                        </a:spcAft>
                        <a:tabLst>
                          <a:tab pos="457200" algn="l"/>
                        </a:tabLst>
                      </a:pPr>
                      <a:r>
                        <a:rPr lang="en-US" sz="1600" dirty="0">
                          <a:latin typeface="Times New Roman"/>
                          <a:ea typeface="Calibri"/>
                          <a:cs typeface="Times New Roman"/>
                        </a:rPr>
                        <a:t>Nature of Humans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Good/Evil:  The basic nature of people is essentially good or evil.</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824">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Relations Among People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Collective: Our primary responsibility is to and for a larger extended group of people, such as an extended family or society.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824">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Relation to Broad Environment</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Harmony:  We should strive to maintain a balance among the elements of the environment, including ourselves.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824">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Activity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Thinking:  People should consider all aspects of a situation carefully and rationally before taking action.</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882">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Time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Past:  Our decision criteria should be guided mostly by tradition.</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824">
                <a:tc>
                  <a:txBody>
                    <a:bodyPr/>
                    <a:lstStyle/>
                    <a:p>
                      <a:pPr marL="0" marR="0">
                        <a:lnSpc>
                          <a:spcPct val="115000"/>
                        </a:lnSpc>
                        <a:spcBef>
                          <a:spcPts val="0"/>
                        </a:spcBef>
                        <a:spcAft>
                          <a:spcPts val="0"/>
                        </a:spcAft>
                        <a:tabLst>
                          <a:tab pos="457200" algn="l"/>
                        </a:tabLst>
                      </a:pPr>
                      <a:r>
                        <a:rPr lang="en-US" sz="1600">
                          <a:latin typeface="Times New Roman"/>
                          <a:ea typeface="Calibri"/>
                          <a:cs typeface="Times New Roman"/>
                        </a:rPr>
                        <a:t>Space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Lst>
                      </a:pPr>
                      <a:r>
                        <a:rPr lang="en-US" sz="1600" dirty="0">
                          <a:latin typeface="Times New Roman"/>
                          <a:ea typeface="Calibri"/>
                          <a:cs typeface="Times New Roman"/>
                        </a:rPr>
                        <a:t>Private:  The space around someone belongs to that person and cannot be used by anyone else without permission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err="1" smtClean="0"/>
              <a:t>Kluckhohn</a:t>
            </a:r>
            <a:r>
              <a:rPr lang="en-US" dirty="0" smtClean="0"/>
              <a:t> &amp; </a:t>
            </a:r>
            <a:r>
              <a:rPr lang="en-US" dirty="0" err="1" smtClean="0"/>
              <a:t>Strodtbeck</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600199"/>
          <a:ext cx="8077200" cy="4825746"/>
        </p:xfrm>
        <a:graphic>
          <a:graphicData uri="http://schemas.openxmlformats.org/drawingml/2006/table">
            <a:tbl>
              <a:tblPr/>
              <a:tblGrid>
                <a:gridCol w="4038600"/>
                <a:gridCol w="4038600"/>
              </a:tblGrid>
              <a:tr h="523875">
                <a:tc>
                  <a:txBody>
                    <a:bodyPr/>
                    <a:lstStyle/>
                    <a:p>
                      <a:pPr marL="0" marR="0">
                        <a:lnSpc>
                          <a:spcPct val="115000"/>
                        </a:lnSpc>
                        <a:spcBef>
                          <a:spcPts val="0"/>
                        </a:spcBef>
                        <a:spcAft>
                          <a:spcPts val="0"/>
                        </a:spcAft>
                      </a:pPr>
                      <a:r>
                        <a:rPr lang="en-US" sz="2400" b="1" dirty="0">
                          <a:latin typeface="Times New Roman"/>
                          <a:ea typeface="Calibri"/>
                          <a:cs typeface="Times New Roman"/>
                        </a:rPr>
                        <a:t>Category</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Times New Roman"/>
                          <a:ea typeface="Calibri"/>
                          <a:cs typeface="Times New Roman"/>
                        </a:rPr>
                        <a:t>View Point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2400">
                          <a:latin typeface="Times New Roman"/>
                          <a:ea typeface="Calibri"/>
                          <a:cs typeface="Times New Roman"/>
                        </a:rPr>
                        <a:t>Universalism vs. Particularism</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latin typeface="Times New Roman"/>
                          <a:ea typeface="Calibri"/>
                          <a:cs typeface="Times New Roman"/>
                        </a:rPr>
                        <a:t> Universalism</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2400">
                          <a:latin typeface="Times New Roman"/>
                          <a:ea typeface="Calibri"/>
                          <a:cs typeface="Times New Roman"/>
                        </a:rPr>
                        <a:t>Communitarianism vs. Individualism</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Communitarianism</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2400">
                          <a:latin typeface="Times New Roman"/>
                          <a:ea typeface="Calibri"/>
                          <a:cs typeface="Times New Roman"/>
                        </a:rPr>
                        <a:t>Neutral vs. Emotional</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Emotional</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2400">
                          <a:latin typeface="Times New Roman"/>
                          <a:ea typeface="Calibri"/>
                          <a:cs typeface="Times New Roman"/>
                        </a:rPr>
                        <a:t>Diffuse vs. Specific</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Diffuse</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2400">
                          <a:latin typeface="Times New Roman"/>
                          <a:ea typeface="Calibri"/>
                          <a:cs typeface="Times New Roman"/>
                        </a:rPr>
                        <a:t>Achievement vs. Ascription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Ascription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2400">
                          <a:latin typeface="Times New Roman"/>
                          <a:ea typeface="Calibri"/>
                          <a:cs typeface="Times New Roman"/>
                        </a:rPr>
                        <a:t>Attitudes to Time</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Long Term</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5">
                <a:tc>
                  <a:txBody>
                    <a:bodyPr/>
                    <a:lstStyle/>
                    <a:p>
                      <a:pPr marL="0" marR="0">
                        <a:lnSpc>
                          <a:spcPct val="115000"/>
                        </a:lnSpc>
                        <a:spcBef>
                          <a:spcPts val="0"/>
                        </a:spcBef>
                        <a:spcAft>
                          <a:spcPts val="0"/>
                        </a:spcAft>
                      </a:pPr>
                      <a:r>
                        <a:rPr lang="en-US" sz="2400">
                          <a:latin typeface="Times New Roman"/>
                          <a:ea typeface="Calibri"/>
                          <a:cs typeface="Times New Roman"/>
                        </a:rPr>
                        <a:t>Attitudes Toward the Environment</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Times New Roman"/>
                          <a:ea typeface="Calibri"/>
                          <a:cs typeface="Times New Roman"/>
                        </a:rPr>
                        <a:t>Harmony, Uncontrollable</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fontScale="90000"/>
          </a:bodyPr>
          <a:lstStyle/>
          <a:p>
            <a:r>
              <a:rPr lang="en-US" dirty="0" err="1" smtClean="0"/>
              <a:t>Trompenaar</a:t>
            </a:r>
            <a:r>
              <a:rPr lang="en-US" dirty="0" smtClean="0"/>
              <a:t> and Hampden-Turner's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Honne</a:t>
            </a:r>
            <a:r>
              <a:rPr lang="en-US" dirty="0" smtClean="0"/>
              <a:t> vs. </a:t>
            </a:r>
            <a:r>
              <a:rPr lang="en-US" dirty="0" err="1" smtClean="0"/>
              <a:t>tatemae</a:t>
            </a:r>
            <a:endParaRPr lang="en-US" dirty="0" smtClean="0"/>
          </a:p>
          <a:p>
            <a:pPr marL="742950" lvl="2" indent="-342900"/>
            <a:r>
              <a:rPr lang="en-US" dirty="0" smtClean="0"/>
              <a:t>Real opinion vs. public opinion</a:t>
            </a:r>
            <a:br>
              <a:rPr lang="en-US" dirty="0" smtClean="0"/>
            </a:br>
            <a:endParaRPr lang="en-US" dirty="0" smtClean="0"/>
          </a:p>
          <a:p>
            <a:r>
              <a:rPr lang="en-US" dirty="0" smtClean="0"/>
              <a:t>Study business card and remember names</a:t>
            </a:r>
            <a:br>
              <a:rPr lang="en-US" dirty="0" smtClean="0"/>
            </a:br>
            <a:endParaRPr lang="en-US" dirty="0" smtClean="0"/>
          </a:p>
          <a:p>
            <a:r>
              <a:rPr lang="en-US" dirty="0" smtClean="0"/>
              <a:t>Use formal titles unless told otherwise </a:t>
            </a:r>
            <a:r>
              <a:rPr lang="en-US" dirty="0" smtClean="0"/>
              <a:t/>
            </a:r>
            <a:br>
              <a:rPr lang="en-US" dirty="0" smtClean="0"/>
            </a:br>
            <a:endParaRPr lang="en-US" dirty="0" smtClean="0"/>
          </a:p>
          <a:p>
            <a:r>
              <a:rPr lang="en-US" dirty="0" smtClean="0"/>
              <a:t>Tipping not expected</a:t>
            </a:r>
            <a:br>
              <a:rPr lang="en-US" dirty="0" smtClean="0"/>
            </a:br>
            <a:endParaRPr lang="en-US" dirty="0" smtClean="0"/>
          </a:p>
          <a:p>
            <a:r>
              <a:rPr lang="en-US" dirty="0" err="1" smtClean="0"/>
              <a:t>Shishi</a:t>
            </a:r>
            <a:r>
              <a:rPr lang="en-US" dirty="0" smtClean="0"/>
              <a:t> Dogs</a:t>
            </a:r>
            <a:endParaRPr lang="en-US" dirty="0" smtClean="0"/>
          </a:p>
        </p:txBody>
      </p:sp>
      <p:sp>
        <p:nvSpPr>
          <p:cNvPr id="2" name="Title 1"/>
          <p:cNvSpPr>
            <a:spLocks noGrp="1"/>
          </p:cNvSpPr>
          <p:nvPr>
            <p:ph type="title"/>
          </p:nvPr>
        </p:nvSpPr>
        <p:spPr/>
        <p:txBody>
          <a:bodyPr/>
          <a:lstStyle/>
          <a:p>
            <a:r>
              <a:rPr lang="en-US" dirty="0" smtClean="0"/>
              <a:t>Cultural Norms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 “Less than 15% of Japan's land is arable. The agricultural economy is highly subsidized and protected. With per hectare crop yields among the highest in the world, Japan maintains an overall agricultural self-sufficiency rate of about 40% on fewer than 4.6 million cultivated hectares (14 million acres).”   </a:t>
            </a:r>
            <a:r>
              <a:rPr lang="en-US" sz="1600" dirty="0" smtClean="0"/>
              <a:t>(Department of State)</a:t>
            </a:r>
          </a:p>
          <a:p>
            <a:pPr lvl="0"/>
            <a:r>
              <a:rPr lang="en-US" sz="2400" dirty="0" smtClean="0"/>
              <a:t>Deposits </a:t>
            </a:r>
            <a:r>
              <a:rPr lang="en-US" sz="2400" dirty="0"/>
              <a:t>of gold, magnesium, and silver meet current industrial demands, but Japan is dependent on foreign sources for many of the minerals essential to modern industry. “ </a:t>
            </a:r>
            <a:r>
              <a:rPr lang="en-US" sz="1600" dirty="0"/>
              <a:t>(</a:t>
            </a:r>
            <a:r>
              <a:rPr lang="en-US" sz="1600" dirty="0" smtClean="0"/>
              <a:t>Department of State)</a:t>
            </a:r>
            <a:endParaRPr lang="en-US" sz="1600" dirty="0"/>
          </a:p>
          <a:p>
            <a:endParaRPr lang="en-US" sz="2400" dirty="0"/>
          </a:p>
        </p:txBody>
      </p:sp>
      <p:sp>
        <p:nvSpPr>
          <p:cNvPr id="2" name="Title 1"/>
          <p:cNvSpPr>
            <a:spLocks noGrp="1"/>
          </p:cNvSpPr>
          <p:nvPr>
            <p:ph type="title"/>
          </p:nvPr>
        </p:nvSpPr>
        <p:spPr/>
        <p:txBody>
          <a:bodyPr/>
          <a:lstStyle/>
          <a:p>
            <a:r>
              <a:rPr lang="en-US" dirty="0" smtClean="0"/>
              <a:t>Natural Resources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Gift giving is essential </a:t>
            </a:r>
          </a:p>
          <a:p>
            <a:pPr lvl="0"/>
            <a:r>
              <a:rPr lang="en-US" dirty="0" smtClean="0"/>
              <a:t>One of the most important parts of the gift giving is the presentation of the gift.  </a:t>
            </a:r>
          </a:p>
          <a:p>
            <a:pPr lvl="0"/>
            <a:r>
              <a:rPr lang="en-US" dirty="0" smtClean="0"/>
              <a:t>It is important to tell them that you have a gift for them during the  meeting, and not just surprise them with a gift.  </a:t>
            </a:r>
          </a:p>
          <a:p>
            <a:r>
              <a:rPr lang="en-US" dirty="0" smtClean="0"/>
              <a:t>The gift itself should not be too expensive.  </a:t>
            </a:r>
            <a:endParaRPr lang="en-US" dirty="0"/>
          </a:p>
        </p:txBody>
      </p:sp>
      <p:sp>
        <p:nvSpPr>
          <p:cNvPr id="2" name="Title 1"/>
          <p:cNvSpPr>
            <a:spLocks noGrp="1"/>
          </p:cNvSpPr>
          <p:nvPr>
            <p:ph type="title"/>
          </p:nvPr>
        </p:nvSpPr>
        <p:spPr/>
        <p:txBody>
          <a:bodyPr/>
          <a:lstStyle/>
          <a:p>
            <a:r>
              <a:rPr lang="en-US" dirty="0" smtClean="0"/>
              <a:t>Gift Giving Related to Business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holidays and ceremonies</a:t>
            </a:r>
            <a:endParaRPr lang="en-US" dirty="0"/>
          </a:p>
        </p:txBody>
      </p:sp>
      <p:sp>
        <p:nvSpPr>
          <p:cNvPr id="6" name="Text Placeholder 5"/>
          <p:cNvSpPr>
            <a:spLocks noGrp="1"/>
          </p:cNvSpPr>
          <p:nvPr>
            <p:ph type="body" idx="1"/>
          </p:nvPr>
        </p:nvSpPr>
        <p:spPr/>
        <p:txBody>
          <a:bodyPr>
            <a:normAutofit lnSpcReduction="10000"/>
          </a:bodyPr>
          <a:lstStyle/>
          <a:p>
            <a:r>
              <a:rPr lang="en-US" dirty="0" smtClean="0"/>
              <a:t>Japan has 13 Public Holidays</a:t>
            </a:r>
            <a:endParaRPr lang="en-US" dirty="0"/>
          </a:p>
        </p:txBody>
      </p:sp>
      <p:sp>
        <p:nvSpPr>
          <p:cNvPr id="7" name="Text Placeholder 6"/>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Autofit/>
          </a:bodyPr>
          <a:lstStyle/>
          <a:p>
            <a:r>
              <a:rPr lang="en-US" sz="1900" dirty="0" smtClean="0"/>
              <a:t>1 January - </a:t>
            </a:r>
            <a:r>
              <a:rPr lang="ja-JP" altLang="en-US" sz="1900" smtClean="0"/>
              <a:t>元日 </a:t>
            </a:r>
            <a:r>
              <a:rPr lang="en-US" altLang="ja-JP" sz="1900" dirty="0" smtClean="0"/>
              <a:t>(</a:t>
            </a:r>
            <a:r>
              <a:rPr lang="en-US" sz="1900" dirty="0" smtClean="0"/>
              <a:t>New Year's Day)</a:t>
            </a:r>
          </a:p>
          <a:p>
            <a:r>
              <a:rPr lang="en-US" sz="1900" dirty="0" smtClean="0"/>
              <a:t>Second Monday of January - </a:t>
            </a:r>
            <a:r>
              <a:rPr lang="ja-JP" altLang="en-US" sz="1900" smtClean="0"/>
              <a:t>成人の日 </a:t>
            </a:r>
            <a:r>
              <a:rPr lang="en-US" altLang="ja-JP" sz="1900" dirty="0" smtClean="0"/>
              <a:t>(</a:t>
            </a:r>
            <a:r>
              <a:rPr lang="en-US" sz="1900" dirty="0" smtClean="0"/>
              <a:t>Adult's Day)</a:t>
            </a:r>
          </a:p>
          <a:p>
            <a:r>
              <a:rPr lang="en-US" sz="1900" dirty="0" smtClean="0"/>
              <a:t>11 February - </a:t>
            </a:r>
            <a:r>
              <a:rPr lang="ja-JP" altLang="en-US" sz="1900" smtClean="0"/>
              <a:t>建国記念の日 </a:t>
            </a:r>
            <a:r>
              <a:rPr lang="en-US" altLang="ja-JP" sz="1900" dirty="0" smtClean="0"/>
              <a:t>(</a:t>
            </a:r>
            <a:r>
              <a:rPr lang="en-US" sz="1900" dirty="0" smtClean="0"/>
              <a:t>National Foundation Day)</a:t>
            </a:r>
          </a:p>
          <a:p>
            <a:r>
              <a:rPr lang="en-US" sz="1900" dirty="0" smtClean="0"/>
              <a:t>21 March (approx.) - </a:t>
            </a:r>
            <a:r>
              <a:rPr lang="ja-JP" altLang="en-US" sz="1900" smtClean="0"/>
              <a:t>春分の日 </a:t>
            </a:r>
            <a:r>
              <a:rPr lang="en-US" altLang="ja-JP" sz="1900" dirty="0" smtClean="0"/>
              <a:t>(</a:t>
            </a:r>
            <a:r>
              <a:rPr lang="en-US" sz="1900" dirty="0" smtClean="0"/>
              <a:t>Vernal Equinox Day) </a:t>
            </a:r>
          </a:p>
          <a:p>
            <a:r>
              <a:rPr lang="en-US" sz="1900" dirty="0" smtClean="0"/>
              <a:t>29 April - </a:t>
            </a:r>
            <a:r>
              <a:rPr lang="ja-JP" altLang="en-US" sz="1900" smtClean="0"/>
              <a:t>緑の日 </a:t>
            </a:r>
            <a:r>
              <a:rPr lang="en-US" altLang="ja-JP" sz="1900" dirty="0" smtClean="0"/>
              <a:t>(</a:t>
            </a:r>
            <a:r>
              <a:rPr lang="en-US" sz="1900" dirty="0" smtClean="0"/>
              <a:t>Green Day)</a:t>
            </a:r>
          </a:p>
          <a:p>
            <a:r>
              <a:rPr lang="en-US" sz="1900" dirty="0" smtClean="0"/>
              <a:t>3 May - </a:t>
            </a:r>
            <a:r>
              <a:rPr lang="ja-JP" altLang="en-US" sz="1900" smtClean="0"/>
              <a:t>憲法記念日 </a:t>
            </a:r>
            <a:r>
              <a:rPr lang="en-US" altLang="ja-JP" sz="1900" dirty="0" smtClean="0"/>
              <a:t>(</a:t>
            </a:r>
            <a:r>
              <a:rPr lang="en-US" sz="1900" dirty="0" smtClean="0"/>
              <a:t>Constitution Day) </a:t>
            </a:r>
          </a:p>
          <a:p>
            <a:r>
              <a:rPr lang="en-US" sz="2000" dirty="0" smtClean="0"/>
              <a:t>5 May - </a:t>
            </a:r>
            <a:r>
              <a:rPr lang="ja-JP" altLang="en-US" sz="2000" smtClean="0"/>
              <a:t>子どもの日 </a:t>
            </a:r>
            <a:r>
              <a:rPr lang="en-US" altLang="ja-JP" sz="2000" dirty="0" smtClean="0"/>
              <a:t>(</a:t>
            </a:r>
            <a:r>
              <a:rPr lang="en-US" sz="2000" dirty="0" smtClean="0"/>
              <a:t>Children's Day) </a:t>
            </a:r>
          </a:p>
          <a:p>
            <a:endParaRPr lang="en-US" sz="1900" dirty="0" smtClean="0"/>
          </a:p>
          <a:p>
            <a:pPr>
              <a:buNone/>
            </a:pPr>
            <a:endParaRPr lang="en-US" sz="1900" dirty="0" smtClean="0"/>
          </a:p>
          <a:p>
            <a:endParaRPr lang="en-US" sz="1900" dirty="0"/>
          </a:p>
        </p:txBody>
      </p:sp>
      <p:sp>
        <p:nvSpPr>
          <p:cNvPr id="8" name="Content Placeholder 7"/>
          <p:cNvSpPr>
            <a:spLocks noGrp="1"/>
          </p:cNvSpPr>
          <p:nvPr>
            <p:ph sz="quarter" idx="4"/>
          </p:nvPr>
        </p:nvSpPr>
        <p:spPr/>
        <p:txBody>
          <a:bodyPr>
            <a:normAutofit/>
          </a:bodyPr>
          <a:lstStyle/>
          <a:p>
            <a:r>
              <a:rPr lang="en-US" sz="1900" dirty="0" smtClean="0"/>
              <a:t>15 September - </a:t>
            </a:r>
            <a:r>
              <a:rPr lang="ja-JP" altLang="en-US" sz="1900" smtClean="0"/>
              <a:t>敬老の日 </a:t>
            </a:r>
            <a:r>
              <a:rPr lang="en-US" altLang="ja-JP" sz="1900" dirty="0" smtClean="0"/>
              <a:t>(</a:t>
            </a:r>
            <a:r>
              <a:rPr lang="en-US" sz="1900" dirty="0" smtClean="0"/>
              <a:t>Respect-for-the-Aged Day) </a:t>
            </a:r>
          </a:p>
          <a:p>
            <a:r>
              <a:rPr lang="en-US" sz="1900" dirty="0" smtClean="0"/>
              <a:t>22 September (approx.) - </a:t>
            </a:r>
            <a:r>
              <a:rPr lang="ja-JP" altLang="en-US" sz="1900" smtClean="0"/>
              <a:t>秋分の日 </a:t>
            </a:r>
            <a:r>
              <a:rPr lang="en-US" altLang="ja-JP" sz="1900" dirty="0" smtClean="0"/>
              <a:t>(</a:t>
            </a:r>
            <a:r>
              <a:rPr lang="en-US" sz="1900" dirty="0" smtClean="0"/>
              <a:t>Autumnal Equinox Day)</a:t>
            </a:r>
          </a:p>
          <a:p>
            <a:r>
              <a:rPr lang="en-US" sz="1900" dirty="0" smtClean="0"/>
              <a:t>10 October - </a:t>
            </a:r>
            <a:r>
              <a:rPr lang="ja-JP" altLang="en-US" sz="1900" smtClean="0"/>
              <a:t>体育の日 </a:t>
            </a:r>
            <a:r>
              <a:rPr lang="en-US" altLang="ja-JP" sz="1900" dirty="0" smtClean="0"/>
              <a:t>(</a:t>
            </a:r>
            <a:r>
              <a:rPr lang="en-US" sz="1900" dirty="0" smtClean="0"/>
              <a:t>Sports Day) </a:t>
            </a:r>
          </a:p>
          <a:p>
            <a:r>
              <a:rPr lang="en-US" sz="1900" dirty="0" smtClean="0"/>
              <a:t>3 November - </a:t>
            </a:r>
            <a:r>
              <a:rPr lang="ja-JP" altLang="en-US" sz="1900" smtClean="0"/>
              <a:t>文化の日 </a:t>
            </a:r>
            <a:r>
              <a:rPr lang="en-US" altLang="ja-JP" sz="1900" dirty="0" smtClean="0"/>
              <a:t>(</a:t>
            </a:r>
            <a:r>
              <a:rPr lang="en-US" sz="1900" dirty="0" smtClean="0"/>
              <a:t>Culture Day) </a:t>
            </a:r>
          </a:p>
          <a:p>
            <a:r>
              <a:rPr lang="en-US" sz="1900" dirty="0" smtClean="0"/>
              <a:t>23 November - </a:t>
            </a:r>
            <a:r>
              <a:rPr lang="ja-JP" altLang="en-US" sz="1900" smtClean="0"/>
              <a:t>勤労感謝の日 </a:t>
            </a:r>
            <a:r>
              <a:rPr lang="en-US" altLang="ja-JP" sz="1900" dirty="0" smtClean="0"/>
              <a:t>(</a:t>
            </a:r>
            <a:r>
              <a:rPr lang="en-US" sz="1900" dirty="0" err="1" smtClean="0"/>
              <a:t>Labour</a:t>
            </a:r>
            <a:r>
              <a:rPr lang="en-US" sz="1900" dirty="0" smtClean="0"/>
              <a:t> Thanksgiving Day) </a:t>
            </a:r>
          </a:p>
          <a:p>
            <a:r>
              <a:rPr lang="en-US" sz="1900" dirty="0" smtClean="0"/>
              <a:t>23 December - </a:t>
            </a:r>
            <a:r>
              <a:rPr lang="ja-JP" altLang="en-US" sz="1900" smtClean="0"/>
              <a:t>天皇誕生日 </a:t>
            </a:r>
            <a:r>
              <a:rPr lang="en-US" altLang="ja-JP" sz="1900" dirty="0" smtClean="0"/>
              <a:t>(</a:t>
            </a:r>
            <a:r>
              <a:rPr lang="en-US" sz="1900" dirty="0" smtClean="0"/>
              <a:t>Emperor's Birthday)</a:t>
            </a:r>
            <a:endParaRPr lang="en-US" sz="19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dirty="0" smtClean="0"/>
              <a:t>Language spoken</a:t>
            </a:r>
          </a:p>
          <a:p>
            <a:r>
              <a:rPr lang="en-US" dirty="0" smtClean="0"/>
              <a:t>Business language</a:t>
            </a:r>
          </a:p>
          <a:p>
            <a:r>
              <a:rPr lang="en-US" dirty="0" smtClean="0"/>
              <a:t>Conflict Style</a:t>
            </a:r>
          </a:p>
          <a:p>
            <a:r>
              <a:rPr lang="en-US" dirty="0" smtClean="0"/>
              <a:t>Verbal cues are essential to understanding true meaning of the conversation.</a:t>
            </a:r>
          </a:p>
          <a:p>
            <a:endParaRPr lang="en-US" dirty="0"/>
          </a:p>
        </p:txBody>
      </p:sp>
      <p:sp>
        <p:nvSpPr>
          <p:cNvPr id="7" name="Title 6"/>
          <p:cNvSpPr>
            <a:spLocks noGrp="1"/>
          </p:cNvSpPr>
          <p:nvPr>
            <p:ph type="title"/>
          </p:nvPr>
        </p:nvSpPr>
        <p:spPr/>
        <p:txBody>
          <a:bodyPr/>
          <a:lstStyle/>
          <a:p>
            <a:r>
              <a:rPr lang="en-US" dirty="0" smtClean="0"/>
              <a:t>Communication</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Meeting Time: 3:00 p.m.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Current Time</a:t>
            </a:r>
            <a:endParaRPr lang="en-US" dirty="0"/>
          </a:p>
        </p:txBody>
      </p:sp>
      <p:sp>
        <p:nvSpPr>
          <p:cNvPr id="3" name="Subtitle 2"/>
          <p:cNvSpPr>
            <a:spLocks noGrp="1"/>
          </p:cNvSpPr>
          <p:nvPr>
            <p:ph type="subTitle" idx="1"/>
          </p:nvPr>
        </p:nvSpPr>
        <p:spPr>
          <a:xfrm>
            <a:off x="1371600" y="2743200"/>
            <a:ext cx="6400800" cy="1752600"/>
          </a:xfrm>
        </p:spPr>
        <p:txBody>
          <a:bodyPr>
            <a:normAutofit/>
          </a:bodyPr>
          <a:lstStyle/>
          <a:p>
            <a:r>
              <a:rPr lang="en-US" sz="6000" dirty="0" smtClean="0">
                <a:solidFill>
                  <a:schemeClr val="tx1"/>
                </a:solidFill>
              </a:rPr>
              <a:t>2:45 p.m.</a:t>
            </a:r>
            <a:endParaRPr lang="en-US" sz="60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3:00 p.m.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Went Wrong?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Japanese businessmen arrive at meetings earlier than the time agreed upon.  They also expect the same from the other participants.</a:t>
            </a:r>
            <a:br>
              <a:rPr lang="en-US" dirty="0" smtClean="0"/>
            </a:br>
            <a:endParaRPr lang="en-US" dirty="0" smtClean="0"/>
          </a:p>
          <a:p>
            <a:r>
              <a:rPr lang="en-US" dirty="0" smtClean="0"/>
              <a:t>Japanese meetings (especially negotiations) typically take longer than U.S. transactions.</a:t>
            </a:r>
            <a:br>
              <a:rPr lang="en-US" dirty="0" smtClean="0"/>
            </a:b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Meeting Times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Meishi</a:t>
            </a:r>
            <a:r>
              <a:rPr lang="en-US" dirty="0" smtClean="0"/>
              <a:t>, the exchange of business cards is very important.</a:t>
            </a:r>
          </a:p>
          <a:p>
            <a:r>
              <a:rPr lang="en-US" dirty="0" smtClean="0"/>
              <a:t>Take their card with both hands and bow at waist not head.</a:t>
            </a:r>
          </a:p>
          <a:p>
            <a:r>
              <a:rPr lang="en-US" dirty="0" smtClean="0"/>
              <a:t>Examine card and remember the name and title of the individual.</a:t>
            </a:r>
          </a:p>
          <a:p>
            <a:r>
              <a:rPr lang="en-US" dirty="0" smtClean="0"/>
              <a:t>U.S. members should have translation in Japanese on back of their card.</a:t>
            </a:r>
            <a:endParaRPr lang="en-US" dirty="0"/>
          </a:p>
        </p:txBody>
      </p:sp>
      <p:sp>
        <p:nvSpPr>
          <p:cNvPr id="2" name="Title 1"/>
          <p:cNvSpPr>
            <a:spLocks noGrp="1"/>
          </p:cNvSpPr>
          <p:nvPr>
            <p:ph type="title"/>
          </p:nvPr>
        </p:nvSpPr>
        <p:spPr/>
        <p:txBody>
          <a:bodyPr/>
          <a:lstStyle/>
          <a:p>
            <a:r>
              <a:rPr lang="en-US" dirty="0" smtClean="0"/>
              <a:t>Greetings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 businessmen must remember not to get straight to the point.  Japanese associates like to participate in small talk and build relationships.</a:t>
            </a:r>
            <a:endParaRPr lang="en-US" dirty="0"/>
          </a:p>
        </p:txBody>
      </p:sp>
      <p:sp>
        <p:nvSpPr>
          <p:cNvPr id="2" name="Title 1"/>
          <p:cNvSpPr>
            <a:spLocks noGrp="1"/>
          </p:cNvSpPr>
          <p:nvPr>
            <p:ph type="title"/>
          </p:nvPr>
        </p:nvSpPr>
        <p:spPr/>
        <p:txBody>
          <a:bodyPr/>
          <a:lstStyle/>
          <a:p>
            <a:r>
              <a:rPr lang="en-US" dirty="0" smtClean="0"/>
              <a:t>Starting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GDP </a:t>
            </a:r>
          </a:p>
          <a:p>
            <a:pPr lvl="1"/>
            <a:r>
              <a:rPr lang="en-US" sz="1800" dirty="0"/>
              <a:t>Japan remains the world's second largest economy, with a GDP of roughly $5 trillion in 2009, slightly larger than the Chinese economy</a:t>
            </a:r>
            <a:r>
              <a:rPr lang="en-US" sz="1800" dirty="0" smtClean="0"/>
              <a:t>.</a:t>
            </a:r>
          </a:p>
          <a:p>
            <a:pPr lvl="2">
              <a:buNone/>
            </a:pPr>
            <a:r>
              <a:rPr lang="en-US" sz="1400" dirty="0" smtClean="0"/>
              <a:t>(Country Commercial Guide Japan 2010)</a:t>
            </a:r>
            <a:endParaRPr lang="en-US" sz="1400" dirty="0"/>
          </a:p>
          <a:p>
            <a:r>
              <a:rPr lang="en-US" sz="2400" dirty="0" smtClean="0"/>
              <a:t>Inflation rate</a:t>
            </a:r>
          </a:p>
          <a:p>
            <a:pPr lvl="1"/>
            <a:r>
              <a:rPr lang="en-US" sz="1800" dirty="0" smtClean="0"/>
              <a:t> -1.4%</a:t>
            </a:r>
          </a:p>
          <a:p>
            <a:pPr lvl="2">
              <a:buNone/>
            </a:pPr>
            <a:r>
              <a:rPr lang="en-US" sz="1400" dirty="0" smtClean="0"/>
              <a:t>(CIA World Factbook)</a:t>
            </a:r>
            <a:endParaRPr lang="en-US" sz="2000" dirty="0"/>
          </a:p>
          <a:p>
            <a:r>
              <a:rPr lang="en-US" sz="2400" dirty="0" smtClean="0"/>
              <a:t>Unemployment rate</a:t>
            </a:r>
          </a:p>
          <a:p>
            <a:pPr lvl="1"/>
            <a:r>
              <a:rPr lang="en-US" sz="1800" dirty="0" smtClean="0"/>
              <a:t>5.1%</a:t>
            </a:r>
          </a:p>
          <a:p>
            <a:pPr lvl="2">
              <a:buNone/>
            </a:pPr>
            <a:r>
              <a:rPr lang="en-US" sz="1400" dirty="0" smtClean="0"/>
              <a:t>(CIA World Factbook)</a:t>
            </a:r>
          </a:p>
          <a:p>
            <a:r>
              <a:rPr lang="en-US" sz="2400" dirty="0" smtClean="0"/>
              <a:t>Economic Indicators</a:t>
            </a:r>
          </a:p>
          <a:p>
            <a:pPr lvl="1"/>
            <a:r>
              <a:rPr lang="en-US" sz="1800" dirty="0" smtClean="0"/>
              <a:t>Japan's huge government debt, estimated to have reached 192% of GDP in 2009, and an aging and shrinking population are two major long-run problems. </a:t>
            </a:r>
            <a:r>
              <a:rPr lang="en-US" sz="1600" dirty="0" smtClean="0"/>
              <a:t>(CIA World Factbook)</a:t>
            </a:r>
          </a:p>
        </p:txBody>
      </p:sp>
      <p:sp>
        <p:nvSpPr>
          <p:cNvPr id="2" name="Title 1"/>
          <p:cNvSpPr>
            <a:spLocks noGrp="1"/>
          </p:cNvSpPr>
          <p:nvPr>
            <p:ph type="title"/>
          </p:nvPr>
        </p:nvSpPr>
        <p:spPr/>
        <p:txBody>
          <a:bodyPr/>
          <a:lstStyle/>
          <a:p>
            <a:r>
              <a:rPr lang="en-US" dirty="0" smtClean="0"/>
              <a:t>Economic Environment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a:t>
            </a:r>
            <a:endParaRPr lang="en-US" dirty="0"/>
          </a:p>
        </p:txBody>
      </p:sp>
      <p:sp>
        <p:nvSpPr>
          <p:cNvPr id="4" name="Text Placeholder 3"/>
          <p:cNvSpPr>
            <a:spLocks noGrp="1"/>
          </p:cNvSpPr>
          <p:nvPr>
            <p:ph type="body" idx="1"/>
          </p:nvPr>
        </p:nvSpPr>
        <p:spPr/>
        <p:txBody>
          <a:bodyPr/>
          <a:lstStyle/>
          <a:p>
            <a:r>
              <a:rPr lang="en-US" dirty="0" smtClean="0"/>
              <a:t>Western Style</a:t>
            </a:r>
            <a:endParaRPr lang="en-US" dirty="0"/>
          </a:p>
        </p:txBody>
      </p:sp>
      <p:sp>
        <p:nvSpPr>
          <p:cNvPr id="6" name="Text Placeholder 5"/>
          <p:cNvSpPr>
            <a:spLocks noGrp="1"/>
          </p:cNvSpPr>
          <p:nvPr>
            <p:ph type="body" sz="half" idx="3"/>
          </p:nvPr>
        </p:nvSpPr>
        <p:spPr/>
        <p:txBody>
          <a:bodyPr/>
          <a:lstStyle/>
          <a:p>
            <a:r>
              <a:rPr lang="en-US" dirty="0" smtClean="0"/>
              <a:t>Japanese Style</a:t>
            </a:r>
            <a:endParaRPr lang="en-US" dirty="0"/>
          </a:p>
        </p:txBody>
      </p:sp>
      <p:sp>
        <p:nvSpPr>
          <p:cNvPr id="5" name="Content Placeholder 4"/>
          <p:cNvSpPr>
            <a:spLocks noGrp="1"/>
          </p:cNvSpPr>
          <p:nvPr>
            <p:ph sz="quarter" idx="2"/>
          </p:nvPr>
        </p:nvSpPr>
        <p:spPr/>
        <p:txBody>
          <a:bodyPr/>
          <a:lstStyle/>
          <a:p>
            <a:r>
              <a:rPr lang="en-US" dirty="0" smtClean="0"/>
              <a:t>Purchasing/decision making power</a:t>
            </a:r>
          </a:p>
          <a:p>
            <a:r>
              <a:rPr lang="en-US" dirty="0" smtClean="0"/>
              <a:t>“cards are on the table”</a:t>
            </a:r>
          </a:p>
          <a:p>
            <a:r>
              <a:rPr lang="en-US" dirty="0" smtClean="0"/>
              <a:t>Immediate gains</a:t>
            </a:r>
          </a:p>
          <a:p>
            <a:r>
              <a:rPr lang="en-US" dirty="0" smtClean="0"/>
              <a:t>Clear and explicit communication</a:t>
            </a:r>
          </a:p>
          <a:p>
            <a:r>
              <a:rPr lang="en-US" dirty="0" smtClean="0"/>
              <a:t>Aggressive</a:t>
            </a:r>
          </a:p>
          <a:p>
            <a:r>
              <a:rPr lang="en-US" dirty="0" smtClean="0"/>
              <a:t>Persuasion</a:t>
            </a:r>
          </a:p>
        </p:txBody>
      </p:sp>
      <p:sp>
        <p:nvSpPr>
          <p:cNvPr id="7" name="Content Placeholder 6"/>
          <p:cNvSpPr>
            <a:spLocks noGrp="1"/>
          </p:cNvSpPr>
          <p:nvPr>
            <p:ph sz="quarter" idx="4"/>
          </p:nvPr>
        </p:nvSpPr>
        <p:spPr/>
        <p:txBody>
          <a:bodyPr/>
          <a:lstStyle/>
          <a:p>
            <a:r>
              <a:rPr lang="en-US" dirty="0" smtClean="0"/>
              <a:t>Limited authority</a:t>
            </a:r>
          </a:p>
          <a:p>
            <a:r>
              <a:rPr lang="en-US" dirty="0" err="1" smtClean="0"/>
              <a:t>Tatemae</a:t>
            </a:r>
            <a:r>
              <a:rPr lang="en-US" dirty="0" smtClean="0"/>
              <a:t>  (public opinion)</a:t>
            </a:r>
          </a:p>
          <a:p>
            <a:r>
              <a:rPr lang="en-US" dirty="0" smtClean="0"/>
              <a:t>Long term gains</a:t>
            </a:r>
          </a:p>
          <a:p>
            <a:r>
              <a:rPr lang="en-US" dirty="0" smtClean="0"/>
              <a:t>Hidden and implicit communication</a:t>
            </a:r>
          </a:p>
          <a:p>
            <a:r>
              <a:rPr lang="en-US" dirty="0" smtClean="0"/>
              <a:t>Conflict avoidance</a:t>
            </a:r>
          </a:p>
          <a:p>
            <a:endParaRPr lang="en-US"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Japanese seldom concede position</a:t>
            </a:r>
          </a:p>
          <a:p>
            <a:r>
              <a:rPr lang="en-US" dirty="0" smtClean="0"/>
              <a:t>Expect everyone to come to the table with their best offer.</a:t>
            </a:r>
          </a:p>
          <a:p>
            <a:r>
              <a:rPr lang="en-US" dirty="0" smtClean="0"/>
              <a:t>Do not see contracts as final, so they can be renegotiated.</a:t>
            </a:r>
          </a:p>
          <a:p>
            <a:r>
              <a:rPr lang="en-US" dirty="0" smtClean="0"/>
              <a:t>Prefer broad agreements and flexibility.</a:t>
            </a:r>
            <a:endParaRPr lang="en-US" dirty="0"/>
          </a:p>
        </p:txBody>
      </p:sp>
      <p:sp>
        <p:nvSpPr>
          <p:cNvPr id="7" name="Title 6"/>
          <p:cNvSpPr>
            <a:spLocks noGrp="1"/>
          </p:cNvSpPr>
          <p:nvPr>
            <p:ph type="title"/>
          </p:nvPr>
        </p:nvSpPr>
        <p:spPr/>
        <p:txBody>
          <a:bodyPr/>
          <a:lstStyle/>
          <a:p>
            <a:r>
              <a:rPr lang="en-US" dirty="0" smtClean="0"/>
              <a:t>Negotiations Continued</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Silence is not a deal breaker, let Japanese associates think, and wait for a response. </a:t>
            </a:r>
          </a:p>
          <a:p>
            <a:r>
              <a:rPr lang="en-US" dirty="0" smtClean="0"/>
              <a:t>As a result of avoidance of conflict and language barrier, they may seem to be agreeing while actually just acknowledging they understand what you are saying.</a:t>
            </a:r>
          </a:p>
          <a:p>
            <a:r>
              <a:rPr lang="en-US" dirty="0" smtClean="0"/>
              <a:t>Some Japanese people close their eyes to listen intently.</a:t>
            </a:r>
            <a:endParaRPr lang="en-US" dirty="0"/>
          </a:p>
        </p:txBody>
      </p:sp>
      <p:sp>
        <p:nvSpPr>
          <p:cNvPr id="7" name="Title 6"/>
          <p:cNvSpPr>
            <a:spLocks noGrp="1"/>
          </p:cNvSpPr>
          <p:nvPr>
            <p:ph type="title"/>
          </p:nvPr>
        </p:nvSpPr>
        <p:spPr/>
        <p:txBody>
          <a:bodyPr/>
          <a:lstStyle/>
          <a:p>
            <a:r>
              <a:rPr lang="en-US" dirty="0" smtClean="0"/>
              <a:t>Closing</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Japanese people tend to say “yes” even when they mean no.</a:t>
            </a:r>
          </a:p>
          <a:p>
            <a:r>
              <a:rPr lang="en-US" dirty="0" smtClean="0"/>
              <a:t>If you sense this is occurring phrase questions in a way that allows them to say “yes.”</a:t>
            </a:r>
            <a:br>
              <a:rPr lang="en-US" dirty="0" smtClean="0"/>
            </a:br>
            <a:endParaRPr lang="en-US" dirty="0" smtClean="0"/>
          </a:p>
          <a:p>
            <a:r>
              <a:rPr lang="en-US" dirty="0" smtClean="0"/>
              <a:t>Do you disagree with this?</a:t>
            </a:r>
          </a:p>
        </p:txBody>
      </p:sp>
      <p:sp>
        <p:nvSpPr>
          <p:cNvPr id="2" name="Title 1"/>
          <p:cNvSpPr>
            <a:spLocks noGrp="1"/>
          </p:cNvSpPr>
          <p:nvPr>
            <p:ph type="title"/>
          </p:nvPr>
        </p:nvSpPr>
        <p:spPr/>
        <p:txBody>
          <a:bodyPr/>
          <a:lstStyle/>
          <a:p>
            <a:r>
              <a:rPr lang="en-US" dirty="0" smtClean="0"/>
              <a:t>Phrasing Questions</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First meeting is typically about building a relationship.</a:t>
            </a:r>
          </a:p>
          <a:p>
            <a:r>
              <a:rPr lang="en-US" dirty="0" smtClean="0"/>
              <a:t>Trading business cards is important a doing so correctly starts the meeting off on a good note.</a:t>
            </a:r>
          </a:p>
          <a:p>
            <a:r>
              <a:rPr lang="en-US" dirty="0" smtClean="0"/>
              <a:t>Remember differences in styles.</a:t>
            </a:r>
          </a:p>
          <a:p>
            <a:r>
              <a:rPr lang="en-US" dirty="0" smtClean="0"/>
              <a:t>Silence is not always bad.</a:t>
            </a:r>
            <a:endParaRPr lang="en-US" dirty="0"/>
          </a:p>
        </p:txBody>
      </p:sp>
      <p:sp>
        <p:nvSpPr>
          <p:cNvPr id="2" name="Title 1"/>
          <p:cNvSpPr>
            <a:spLocks noGrp="1"/>
          </p:cNvSpPr>
          <p:nvPr>
            <p:ph type="title"/>
          </p:nvPr>
        </p:nvSpPr>
        <p:spPr/>
        <p:txBody>
          <a:bodyPr/>
          <a:lstStyle/>
          <a:p>
            <a:r>
              <a:rPr lang="en-US" dirty="0" smtClean="0"/>
              <a:t>Take Away</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Marincich</a:t>
            </a:r>
            <a:r>
              <a:rPr lang="en-US" dirty="0"/>
              <a:t>, </a:t>
            </a:r>
            <a:r>
              <a:rPr lang="en-US" dirty="0" err="1"/>
              <a:t>Chrystel</a:t>
            </a:r>
            <a:r>
              <a:rPr lang="en-US" dirty="0"/>
              <a:t>, Dir. </a:t>
            </a:r>
            <a:r>
              <a:rPr lang="en-US" i="1" dirty="0"/>
              <a:t>Negotiating With Japanese Companies</a:t>
            </a:r>
            <a:r>
              <a:rPr lang="en-US" dirty="0"/>
              <a:t>. 2010, Film. &lt;http://www.youtube.com/watch?v=UHTZcOxAje8&amp;feature=player_embedded&gt;. </a:t>
            </a:r>
          </a:p>
          <a:p>
            <a:endParaRPr lang="en-US" dirty="0"/>
          </a:p>
        </p:txBody>
      </p:sp>
      <p:sp>
        <p:nvSpPr>
          <p:cNvPr id="2" name="Title 1"/>
          <p:cNvSpPr>
            <a:spLocks noGrp="1"/>
          </p:cNvSpPr>
          <p:nvPr>
            <p:ph type="title"/>
          </p:nvPr>
        </p:nvSpPr>
        <p:spPr/>
        <p:txBody>
          <a:bodyPr/>
          <a:lstStyle/>
          <a:p>
            <a:r>
              <a:rPr lang="en-US" dirty="0" smtClean="0"/>
              <a:t>Work Cited</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Business Environment</a:t>
            </a:r>
            <a:endParaRPr lang="en-US" dirty="0"/>
          </a:p>
        </p:txBody>
      </p:sp>
      <p:sp>
        <p:nvSpPr>
          <p:cNvPr id="3" name="Subtitle 2"/>
          <p:cNvSpPr>
            <a:spLocks noGrp="1"/>
          </p:cNvSpPr>
          <p:nvPr>
            <p:ph type="subTitle" idx="1"/>
          </p:nvPr>
        </p:nvSpPr>
        <p:spPr>
          <a:xfrm>
            <a:off x="914400" y="2362200"/>
            <a:ext cx="6858000" cy="3276600"/>
          </a:xfrm>
        </p:spPr>
        <p:txBody>
          <a:bodyPr>
            <a:normAutofit/>
          </a:bodyPr>
          <a:lstStyle/>
          <a:p>
            <a:pPr algn="l">
              <a:buFont typeface="Arial" pitchFamily="34" charset="0"/>
              <a:buChar char="•"/>
            </a:pPr>
            <a:r>
              <a:rPr lang="en-US" dirty="0" smtClean="0">
                <a:solidFill>
                  <a:schemeClr val="tx1"/>
                </a:solidFill>
              </a:rPr>
              <a:t> Technology</a:t>
            </a:r>
          </a:p>
          <a:p>
            <a:pPr algn="l">
              <a:buFont typeface="Arial" pitchFamily="34" charset="0"/>
              <a:buChar char="•"/>
            </a:pPr>
            <a:r>
              <a:rPr lang="en-US" dirty="0" smtClean="0">
                <a:solidFill>
                  <a:schemeClr val="tx1"/>
                </a:solidFill>
              </a:rPr>
              <a:t> Distribution Structure</a:t>
            </a:r>
          </a:p>
          <a:p>
            <a:pPr algn="l">
              <a:buFont typeface="Arial" pitchFamily="34" charset="0"/>
              <a:buChar char="•"/>
            </a:pPr>
            <a:r>
              <a:rPr lang="en-US" dirty="0" smtClean="0">
                <a:solidFill>
                  <a:schemeClr val="tx1"/>
                </a:solidFill>
              </a:rPr>
              <a:t> Ethics</a:t>
            </a:r>
          </a:p>
          <a:p>
            <a:pPr algn="l">
              <a:buFont typeface="Arial" pitchFamily="34" charset="0"/>
              <a:buChar char="•"/>
            </a:pPr>
            <a:r>
              <a:rPr lang="en-US" dirty="0" smtClean="0">
                <a:solidFill>
                  <a:schemeClr val="tx1"/>
                </a:solidFill>
              </a:rPr>
              <a:t> Business Relationships</a:t>
            </a:r>
          </a:p>
          <a:p>
            <a:pPr algn="l">
              <a:buFont typeface="Arial" pitchFamily="34" charset="0"/>
              <a:buChar char="•"/>
            </a:pPr>
            <a:r>
              <a:rPr lang="en-US" dirty="0" smtClean="0">
                <a:solidFill>
                  <a:schemeClr val="tx1"/>
                </a:solidFill>
              </a:rPr>
              <a:t> Impression of American</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1"/>
            <a:ext cx="7772400" cy="1143000"/>
          </a:xfrm>
        </p:spPr>
        <p:txBody>
          <a:bodyPr>
            <a:normAutofit fontScale="90000"/>
          </a:bodyPr>
          <a:lstStyle/>
          <a:p>
            <a:r>
              <a:rPr lang="en-US" dirty="0" smtClean="0"/>
              <a:t>Technology </a:t>
            </a:r>
            <a:br>
              <a:rPr lang="en-US" dirty="0" smtClean="0"/>
            </a:br>
            <a:endParaRPr lang="en-US" dirty="0"/>
          </a:p>
        </p:txBody>
      </p:sp>
      <p:sp>
        <p:nvSpPr>
          <p:cNvPr id="3" name="Subtitle 2"/>
          <p:cNvSpPr>
            <a:spLocks noGrp="1"/>
          </p:cNvSpPr>
          <p:nvPr>
            <p:ph type="subTitle" idx="1"/>
          </p:nvPr>
        </p:nvSpPr>
        <p:spPr>
          <a:xfrm>
            <a:off x="914400" y="1600200"/>
            <a:ext cx="7620000" cy="4495800"/>
          </a:xfrm>
        </p:spPr>
        <p:txBody>
          <a:bodyPr>
            <a:normAutofit/>
          </a:bodyPr>
          <a:lstStyle/>
          <a:p>
            <a:pPr algn="l"/>
            <a:r>
              <a:rPr lang="en-US" sz="2400" dirty="0" smtClean="0">
                <a:solidFill>
                  <a:srgbClr val="002060"/>
                </a:solidFill>
              </a:rPr>
              <a:t>Japan is one of the leading nations in the fields of scientific research, particularly technology, machinery and biomedical research.</a:t>
            </a:r>
            <a:endParaRPr lang="en-US" sz="2400" u="sng" dirty="0" smtClean="0">
              <a:solidFill>
                <a:srgbClr val="002060"/>
              </a:solidFill>
            </a:endParaRPr>
          </a:p>
          <a:p>
            <a:pPr algn="l"/>
            <a:endParaRPr lang="en-US" sz="2400" dirty="0" smtClean="0">
              <a:solidFill>
                <a:srgbClr val="002060"/>
              </a:solidFill>
            </a:endParaRPr>
          </a:p>
          <a:p>
            <a:pPr algn="l"/>
            <a:r>
              <a:rPr lang="en-US" sz="2400" dirty="0" smtClean="0">
                <a:solidFill>
                  <a:srgbClr val="002060"/>
                </a:solidFill>
              </a:rPr>
              <a:t>Japan has a large industrial capacity and is home to some of the largest, leading and most technologically advanced producers.</a:t>
            </a:r>
          </a:p>
          <a:p>
            <a:pPr algn="l"/>
            <a:endParaRPr lang="en-US" sz="2400" u="sng" dirty="0" smtClean="0">
              <a:solidFill>
                <a:srgbClr val="002060"/>
              </a:solidFill>
              <a:hlinkClick r:id="rId2" tooltip="Japan"/>
            </a:endParaRPr>
          </a:p>
          <a:p>
            <a:pPr algn="l"/>
            <a:r>
              <a:rPr lang="en-US" sz="2400" dirty="0" smtClean="0">
                <a:solidFill>
                  <a:srgbClr val="002060"/>
                </a:solidFill>
              </a:rPr>
              <a:t>Japanese consumer electronics industry is one of the most prominent industries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0000" lnSpcReduction="20000"/>
          </a:bodyPr>
          <a:lstStyle/>
          <a:p>
            <a:pPr lvl="0"/>
            <a:r>
              <a:rPr lang="en-US" sz="3600" dirty="0" smtClean="0"/>
              <a:t>Consumers’ practice of purchasing goods in small lots and at frequent intervals.</a:t>
            </a:r>
          </a:p>
          <a:p>
            <a:pPr lvl="0"/>
            <a:endParaRPr lang="en-US" sz="3600" dirty="0" smtClean="0"/>
          </a:p>
          <a:p>
            <a:pPr lvl="0"/>
            <a:r>
              <a:rPr lang="en-US" sz="3600" dirty="0" smtClean="0"/>
              <a:t>The fact that the majority of small-sized retail stores are run as family businesses</a:t>
            </a:r>
          </a:p>
          <a:p>
            <a:pPr lvl="0"/>
            <a:endParaRPr lang="en-US" sz="3600" dirty="0" smtClean="0"/>
          </a:p>
          <a:p>
            <a:pPr lvl="0"/>
            <a:r>
              <a:rPr lang="en-US" sz="3600" dirty="0" smtClean="0"/>
              <a:t>Preferential tax treatments granted to these retail stores</a:t>
            </a:r>
          </a:p>
          <a:p>
            <a:pPr lvl="0">
              <a:buNone/>
            </a:pPr>
            <a:endParaRPr lang="en-US" sz="3600" dirty="0" smtClean="0"/>
          </a:p>
          <a:p>
            <a:pPr lvl="0"/>
            <a:r>
              <a:rPr lang="en-US" sz="3600" dirty="0" smtClean="0"/>
              <a:t>the existence of legal restraints on large-scale retail stores.</a:t>
            </a:r>
          </a:p>
          <a:p>
            <a:pPr lvl="0"/>
            <a:endParaRPr lang="en-US" sz="3600" dirty="0" smtClean="0"/>
          </a:p>
          <a:p>
            <a:pPr lvl="0"/>
            <a:r>
              <a:rPr lang="en-US" sz="3600" dirty="0" smtClean="0"/>
              <a:t>the role performed by these stores as a meeting place for neighborhood residents.</a:t>
            </a:r>
          </a:p>
          <a:p>
            <a:pPr marL="514350" indent="-514350">
              <a:buFont typeface="Arial" pitchFamily="34" charset="0"/>
              <a:buAutoNum type="arabicPeriod"/>
            </a:pPr>
            <a:endParaRPr lang="en-US" sz="3600" dirty="0" smtClean="0"/>
          </a:p>
        </p:txBody>
      </p:sp>
      <p:sp>
        <p:nvSpPr>
          <p:cNvPr id="2" name="Title 1"/>
          <p:cNvSpPr>
            <a:spLocks noGrp="1"/>
          </p:cNvSpPr>
          <p:nvPr>
            <p:ph type="title"/>
          </p:nvPr>
        </p:nvSpPr>
        <p:spPr/>
        <p:txBody>
          <a:bodyPr/>
          <a:lstStyle/>
          <a:p>
            <a:r>
              <a:rPr lang="en-US" dirty="0" smtClean="0"/>
              <a:t>Distribution Structure</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Ethics of Diligence and Self-Actualization</a:t>
            </a:r>
          </a:p>
          <a:p>
            <a:endParaRPr lang="en-US" dirty="0" smtClean="0"/>
          </a:p>
          <a:p>
            <a:r>
              <a:rPr lang="en-US" dirty="0" smtClean="0"/>
              <a:t>The Ethics of the Group</a:t>
            </a:r>
          </a:p>
          <a:p>
            <a:endParaRPr lang="en-US" dirty="0" smtClean="0"/>
          </a:p>
          <a:p>
            <a:r>
              <a:rPr lang="en-US" dirty="0" smtClean="0"/>
              <a:t>The ethics of reciprocity </a:t>
            </a:r>
            <a:endParaRPr lang="en-US" dirty="0"/>
          </a:p>
        </p:txBody>
      </p:sp>
      <p:sp>
        <p:nvSpPr>
          <p:cNvPr id="2" name="Title 1"/>
          <p:cNvSpPr>
            <a:spLocks noGrp="1"/>
          </p:cNvSpPr>
          <p:nvPr>
            <p:ph type="title"/>
          </p:nvPr>
        </p:nvSpPr>
        <p:spPr/>
        <p:txBody>
          <a:bodyPr/>
          <a:lstStyle/>
          <a:p>
            <a:r>
              <a:rPr lang="en-US" dirty="0" smtClean="0"/>
              <a:t>Business Ethics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GDP growth rate</a:t>
            </a:r>
          </a:p>
          <a:p>
            <a:pPr lvl="1"/>
            <a:r>
              <a:rPr lang="en-US" dirty="0" smtClean="0"/>
              <a:t>2008, -1.2%</a:t>
            </a:r>
          </a:p>
          <a:p>
            <a:pPr lvl="1"/>
            <a:r>
              <a:rPr lang="en-US" dirty="0" smtClean="0"/>
              <a:t>2009, -5.3%</a:t>
            </a:r>
          </a:p>
          <a:p>
            <a:pPr lvl="1">
              <a:buNone/>
            </a:pPr>
            <a:r>
              <a:rPr lang="en-US" dirty="0" smtClean="0"/>
              <a:t>Projections:</a:t>
            </a:r>
          </a:p>
          <a:p>
            <a:pPr lvl="1"/>
            <a:r>
              <a:rPr lang="en-US" dirty="0" smtClean="0"/>
              <a:t>2010, 1.7%</a:t>
            </a:r>
          </a:p>
          <a:p>
            <a:pPr lvl="1"/>
            <a:r>
              <a:rPr lang="en-US" dirty="0" smtClean="0"/>
              <a:t>2011, 2.2%</a:t>
            </a:r>
          </a:p>
          <a:p>
            <a:pPr lvl="1">
              <a:buNone/>
            </a:pPr>
            <a:r>
              <a:rPr lang="en-US" sz="1600" dirty="0" smtClean="0"/>
              <a:t>(IMF, World Economic Outlook)</a:t>
            </a:r>
            <a:endParaRPr lang="en-US" sz="1600" dirty="0"/>
          </a:p>
        </p:txBody>
      </p:sp>
      <p:sp>
        <p:nvSpPr>
          <p:cNvPr id="2" name="Title 1"/>
          <p:cNvSpPr>
            <a:spLocks noGrp="1"/>
          </p:cNvSpPr>
          <p:nvPr>
            <p:ph type="title"/>
          </p:nvPr>
        </p:nvSpPr>
        <p:spPr/>
        <p:txBody>
          <a:bodyPr>
            <a:normAutofit fontScale="90000"/>
          </a:bodyPr>
          <a:lstStyle/>
          <a:p>
            <a:r>
              <a:rPr lang="en-US" dirty="0" smtClean="0"/>
              <a:t>Economic Environment- Growth rate</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229600" cy="4373563"/>
          </a:xfrm>
        </p:spPr>
        <p:txBody>
          <a:bodyPr>
            <a:normAutofit/>
          </a:bodyPr>
          <a:lstStyle/>
          <a:p>
            <a:endParaRPr lang="en-US" sz="2800" dirty="0" smtClean="0"/>
          </a:p>
          <a:p>
            <a:r>
              <a:rPr lang="en-US" sz="2800" dirty="0" smtClean="0"/>
              <a:t>Japanese are very loyal to their superiors and this determines a certain restraint towards those who do not belong to the company they work for. </a:t>
            </a:r>
          </a:p>
          <a:p>
            <a:r>
              <a:rPr lang="en-US" sz="2800" dirty="0" smtClean="0"/>
              <a:t>The people who is good at maintaining harmony is likely to be promoted.</a:t>
            </a:r>
          </a:p>
          <a:p>
            <a:r>
              <a:rPr lang="en-US" sz="2800" dirty="0" smtClean="0"/>
              <a:t>Two persons that have the same profession, cannot even be taken into consideration. </a:t>
            </a:r>
          </a:p>
          <a:p>
            <a:endParaRPr lang="en-US" sz="2800" dirty="0"/>
          </a:p>
        </p:txBody>
      </p:sp>
      <p:sp>
        <p:nvSpPr>
          <p:cNvPr id="2" name="Title 1"/>
          <p:cNvSpPr>
            <a:spLocks noGrp="1"/>
          </p:cNvSpPr>
          <p:nvPr>
            <p:ph type="title"/>
          </p:nvPr>
        </p:nvSpPr>
        <p:spPr/>
        <p:txBody>
          <a:bodyPr/>
          <a:lstStyle/>
          <a:p>
            <a:r>
              <a:rPr lang="en-US" dirty="0" smtClean="0"/>
              <a:t>Other Business Ethic </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3471862" y="1672431"/>
            <a:ext cx="2200275" cy="41433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Transparency Level</a:t>
            </a:r>
            <a:endParaRPr lang="en-US" dirty="0"/>
          </a:p>
        </p:txBody>
      </p:sp>
      <p:pic>
        <p:nvPicPr>
          <p:cNvPr id="4" name="Picture 3"/>
          <p:cNvPicPr/>
          <p:nvPr/>
        </p:nvPicPr>
        <p:blipFill>
          <a:blip r:embed="rId3" cstate="print"/>
          <a:srcRect/>
          <a:stretch>
            <a:fillRect/>
          </a:stretch>
        </p:blipFill>
        <p:spPr bwMode="auto">
          <a:xfrm>
            <a:off x="914400" y="2590800"/>
            <a:ext cx="4038600" cy="32004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r>
              <a:rPr lang="en-US" sz="2400" dirty="0" smtClean="0"/>
              <a:t>Business relationship is most important in Japan. Most of Japanese business based on personal, tight and previously established relations.</a:t>
            </a:r>
          </a:p>
          <a:p>
            <a:r>
              <a:rPr lang="en-US" sz="2400" dirty="0" smtClean="0"/>
              <a:t>A mutually beneficial distributor-supplier relationship will entail an exchange of valuable commercial information</a:t>
            </a:r>
            <a:r>
              <a:rPr lang="en-US" dirty="0" smtClean="0"/>
              <a:t>.</a:t>
            </a:r>
          </a:p>
          <a:p>
            <a:r>
              <a:rPr lang="en-US" sz="2400" dirty="0" smtClean="0"/>
              <a:t>Adaptations and improvements will be a necessary element for capturing or keeping market share and will strengthen the supplier-customer relationship.</a:t>
            </a:r>
          </a:p>
          <a:p>
            <a:r>
              <a:rPr lang="en-US" sz="2400" dirty="0" smtClean="0"/>
              <a:t>Face-to-face contact is the best way to pursue business relationships</a:t>
            </a:r>
          </a:p>
          <a:p>
            <a:pPr lvl="0"/>
            <a:endParaRPr lang="en-US" sz="2400"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Business Relationships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1"/>
            <a:ext cx="8229600" cy="4419600"/>
          </a:xfrm>
        </p:spPr>
        <p:txBody>
          <a:bodyPr>
            <a:normAutofit fontScale="85000" lnSpcReduction="20000"/>
          </a:bodyPr>
          <a:lstStyle/>
          <a:p>
            <a:pPr lvl="0"/>
            <a:r>
              <a:rPr lang="en-US" sz="2800" dirty="0" smtClean="0"/>
              <a:t>The majority of Japanese still believe that the Caucasian-American controls everything and the African American is a semi-slave.</a:t>
            </a:r>
          </a:p>
          <a:p>
            <a:endParaRPr lang="en-US" sz="2800" dirty="0" smtClean="0"/>
          </a:p>
          <a:p>
            <a:r>
              <a:rPr lang="en-US" sz="2800" dirty="0" smtClean="0"/>
              <a:t>Individualism</a:t>
            </a:r>
          </a:p>
          <a:p>
            <a:endParaRPr lang="en-US" sz="2800" dirty="0" smtClean="0"/>
          </a:p>
          <a:p>
            <a:r>
              <a:rPr lang="en-US" sz="2800" dirty="0" smtClean="0"/>
              <a:t>House, big cars, junk food lifestyle, </a:t>
            </a:r>
          </a:p>
          <a:p>
            <a:endParaRPr lang="en-US" sz="2800" dirty="0" smtClean="0"/>
          </a:p>
          <a:p>
            <a:endParaRPr lang="en-US" sz="2800" dirty="0" smtClean="0"/>
          </a:p>
          <a:p>
            <a:pPr lvl="0"/>
            <a:r>
              <a:rPr lang="en-US" sz="2800" dirty="0" smtClean="0"/>
              <a:t>Activities don’t have as much rules as in Japan. </a:t>
            </a:r>
          </a:p>
          <a:p>
            <a:pPr>
              <a:buNone/>
            </a:pP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Impression of Americans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endParaRPr lang="en-US" sz="2600" dirty="0" smtClean="0"/>
          </a:p>
          <a:p>
            <a:r>
              <a:rPr lang="en-US" sz="2400" dirty="0" smtClean="0"/>
              <a:t>Typically management style</a:t>
            </a:r>
          </a:p>
          <a:p>
            <a:endParaRPr lang="en-US" sz="2400" dirty="0" smtClean="0"/>
          </a:p>
          <a:p>
            <a:r>
              <a:rPr lang="en-US" sz="2400" dirty="0" smtClean="0"/>
              <a:t>Typical leadership style</a:t>
            </a:r>
          </a:p>
          <a:p>
            <a:pPr>
              <a:buNone/>
            </a:pPr>
            <a:endParaRPr lang="en-US" sz="2400" dirty="0" smtClean="0"/>
          </a:p>
          <a:p>
            <a:r>
              <a:rPr lang="en-US" sz="2400" dirty="0" smtClean="0"/>
              <a:t>Decision making process</a:t>
            </a:r>
          </a:p>
          <a:p>
            <a:endParaRPr lang="en-US" sz="2400" dirty="0" smtClean="0"/>
          </a:p>
          <a:p>
            <a:r>
              <a:rPr lang="en-US" sz="2400" dirty="0" smtClean="0"/>
              <a:t>Primary means of motivating employees</a:t>
            </a:r>
          </a:p>
          <a:p>
            <a:endParaRPr lang="en-US" sz="2400" dirty="0" smtClean="0"/>
          </a:p>
          <a:p>
            <a:r>
              <a:rPr lang="en-US" sz="2400" dirty="0" smtClean="0"/>
              <a:t>Common type of organization structure</a:t>
            </a:r>
          </a:p>
          <a:p>
            <a:endParaRPr lang="en-US" sz="2400" dirty="0" smtClean="0"/>
          </a:p>
          <a:p>
            <a:r>
              <a:rPr lang="en-US" sz="2400" dirty="0" smtClean="0"/>
              <a:t>Women in Business in Japan</a:t>
            </a:r>
          </a:p>
          <a:p>
            <a:endParaRPr lang="en-US" sz="2400" dirty="0" smtClean="0"/>
          </a:p>
          <a:p>
            <a:endParaRPr lang="en-US" sz="2400" dirty="0" smtClean="0"/>
          </a:p>
          <a:p>
            <a:endParaRPr lang="en-US" sz="2400" dirty="0" smtClean="0"/>
          </a:p>
          <a:p>
            <a:endParaRPr lang="en-US" sz="2600"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Management Aspect</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600" dirty="0" smtClean="0"/>
              <a:t>Some major Japanese companies use as lifetime employment and seniority to compete in an increasingly global business environment.</a:t>
            </a:r>
          </a:p>
          <a:p>
            <a:pPr lvl="0"/>
            <a:r>
              <a:rPr lang="en-US" sz="2600" dirty="0" smtClean="0"/>
              <a:t>Most employees will not ask for salaries that are significantly higher than others with comparable responsibilities. </a:t>
            </a:r>
          </a:p>
          <a:p>
            <a:pPr lvl="0"/>
            <a:r>
              <a:rPr lang="en-US" sz="2600" dirty="0" smtClean="0"/>
              <a:t>In some cases, Japanese companies may pay a higher salary to a foreigner depending on his or her expertise and the job.</a:t>
            </a:r>
          </a:p>
          <a:p>
            <a:endParaRPr lang="en-US" dirty="0" smtClean="0"/>
          </a:p>
          <a:p>
            <a:pPr>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Hiring practices and preferences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5105400"/>
          </a:xfrm>
        </p:spPr>
        <p:txBody>
          <a:bodyPr>
            <a:noAutofit/>
          </a:bodyPr>
          <a:lstStyle/>
          <a:p>
            <a:pPr>
              <a:buNone/>
            </a:pPr>
            <a:r>
              <a:rPr lang="en-US" sz="2000" b="1" dirty="0" smtClean="0"/>
              <a:t>	（1）Bonous</a:t>
            </a:r>
            <a:endParaRPr lang="en-US" sz="2000" dirty="0" smtClean="0"/>
          </a:p>
          <a:p>
            <a:pPr>
              <a:buNone/>
            </a:pPr>
            <a:r>
              <a:rPr lang="en-US" sz="2000" dirty="0" smtClean="0"/>
              <a:t>	</a:t>
            </a:r>
          </a:p>
          <a:p>
            <a:pPr>
              <a:buNone/>
            </a:pPr>
            <a:endParaRPr lang="en-US" sz="2000" dirty="0" smtClean="0"/>
          </a:p>
          <a:p>
            <a:pPr>
              <a:buNone/>
            </a:pPr>
            <a:endParaRPr lang="en-US" sz="2000" dirty="0" smtClean="0"/>
          </a:p>
          <a:p>
            <a:pPr>
              <a:buNone/>
            </a:pPr>
            <a:r>
              <a:rPr lang="en-US" sz="2000" b="1" dirty="0" smtClean="0"/>
              <a:t>     （2）Incentive system</a:t>
            </a:r>
          </a:p>
          <a:p>
            <a:pPr>
              <a:buNone/>
            </a:pPr>
            <a:r>
              <a:rPr lang="en-US" sz="2000" dirty="0" smtClean="0"/>
              <a:t>	</a:t>
            </a:r>
          </a:p>
          <a:p>
            <a:pPr>
              <a:buNone/>
            </a:pPr>
            <a:endParaRPr lang="en-US" sz="2000" dirty="0" smtClean="0"/>
          </a:p>
          <a:p>
            <a:pPr>
              <a:buNone/>
            </a:pPr>
            <a:endParaRPr lang="en-US" sz="2000" dirty="0" smtClean="0"/>
          </a:p>
          <a:p>
            <a:pPr>
              <a:buNone/>
            </a:pPr>
            <a:r>
              <a:rPr lang="en-US" sz="2000" b="1" dirty="0" smtClean="0"/>
              <a:t>      （3）Employee share ownership schemes</a:t>
            </a:r>
          </a:p>
          <a:p>
            <a:pPr>
              <a:buNone/>
            </a:pPr>
            <a:r>
              <a:rPr lang="en-US" sz="2000" dirty="0" smtClean="0"/>
              <a:t>	</a:t>
            </a:r>
          </a:p>
          <a:p>
            <a:pPr>
              <a:buNone/>
            </a:pPr>
            <a:endParaRPr lang="en-US" sz="2000" dirty="0"/>
          </a:p>
        </p:txBody>
      </p:sp>
      <p:sp>
        <p:nvSpPr>
          <p:cNvPr id="2" name="Title 1"/>
          <p:cNvSpPr>
            <a:spLocks noGrp="1"/>
          </p:cNvSpPr>
          <p:nvPr>
            <p:ph type="title"/>
          </p:nvPr>
        </p:nvSpPr>
        <p:spPr/>
        <p:txBody>
          <a:bodyPr>
            <a:normAutofit/>
          </a:bodyPr>
          <a:lstStyle/>
          <a:p>
            <a:r>
              <a:rPr lang="en-US" dirty="0" smtClean="0"/>
              <a:t>Compensation structure</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4525963"/>
          </a:xfrm>
        </p:spPr>
        <p:txBody>
          <a:bodyPr>
            <a:normAutofit/>
          </a:bodyPr>
          <a:lstStyle/>
          <a:p>
            <a:endParaRPr lang="en-US" sz="1400" dirty="0" smtClean="0"/>
          </a:p>
          <a:p>
            <a:pPr>
              <a:buNone/>
            </a:pPr>
            <a:r>
              <a:rPr lang="en-US" sz="2000" dirty="0" smtClean="0"/>
              <a:t>The Big Mac Index shows that Japanese workers get the</a:t>
            </a:r>
          </a:p>
          <a:p>
            <a:pPr>
              <a:buNone/>
            </a:pPr>
            <a:r>
              <a:rPr lang="en-US" sz="2000" dirty="0" smtClean="0"/>
              <a:t>highest salary per hour in the world</a:t>
            </a:r>
          </a:p>
          <a:p>
            <a:pPr marL="0" lvl="0" indent="0" fontAlgn="base">
              <a:spcBef>
                <a:spcPct val="0"/>
              </a:spcBef>
              <a:spcAft>
                <a:spcPct val="0"/>
              </a:spcAft>
              <a:buNone/>
            </a:pPr>
            <a:endParaRPr lang="en-US" sz="1800" dirty="0" smtClean="0"/>
          </a:p>
          <a:p>
            <a:pPr marL="0" lvl="0" indent="0" eaLnBrk="0" fontAlgn="base" hangingPunct="0">
              <a:spcBef>
                <a:spcPct val="0"/>
              </a:spcBef>
              <a:spcAft>
                <a:spcPct val="0"/>
              </a:spcAft>
              <a:buFont typeface="Wingdings" pitchFamily="2" charset="2"/>
              <a:buChar char="ü"/>
            </a:pPr>
            <a:r>
              <a:rPr lang="en-US" sz="1800" dirty="0" smtClean="0">
                <a:solidFill>
                  <a:srgbClr val="333333"/>
                </a:solidFill>
                <a:ea typeface="Times New Roman" pitchFamily="18" charset="0"/>
                <a:cs typeface="Arial" pitchFamily="34" charset="0"/>
              </a:rPr>
              <a:t>Receiving salaries in 14 equal parts, 12 of which are paid monthly and the other two in  June. </a:t>
            </a:r>
          </a:p>
          <a:p>
            <a:pPr marL="0" lvl="0" indent="0" eaLnBrk="0" fontAlgn="base" hangingPunct="0">
              <a:spcBef>
                <a:spcPct val="0"/>
              </a:spcBef>
              <a:spcAft>
                <a:spcPct val="0"/>
              </a:spcAft>
              <a:buFont typeface="Wingdings" pitchFamily="2" charset="2"/>
              <a:buChar char="ü"/>
            </a:pPr>
            <a:r>
              <a:rPr lang="en-US" sz="1800" dirty="0" smtClean="0">
                <a:solidFill>
                  <a:srgbClr val="333333"/>
                </a:solidFill>
                <a:ea typeface="Times New Roman" pitchFamily="18" charset="0"/>
                <a:cs typeface="Arial" pitchFamily="34" charset="0"/>
              </a:rPr>
              <a:t>Additional bonuses are paid to employees in the form of extra payments in early December. </a:t>
            </a:r>
          </a:p>
          <a:p>
            <a:pPr marL="0" indent="0" eaLnBrk="0" fontAlgn="base" hangingPunct="0">
              <a:spcBef>
                <a:spcPct val="0"/>
              </a:spcBef>
              <a:spcAft>
                <a:spcPct val="0"/>
              </a:spcAft>
              <a:buFont typeface="Wingdings" pitchFamily="2" charset="2"/>
              <a:buChar char="ü"/>
            </a:pPr>
            <a:r>
              <a:rPr lang="en-US" sz="1800" dirty="0" smtClean="0">
                <a:solidFill>
                  <a:srgbClr val="333333"/>
                </a:solidFill>
                <a:ea typeface="Times New Roman" pitchFamily="18" charset="0"/>
                <a:cs typeface="Arial" pitchFamily="34" charset="0"/>
              </a:rPr>
              <a:t>Foreign employees may be paid on the Western system of 12 months' pay plus a bonus.</a:t>
            </a:r>
            <a:endParaRPr lang="en-US" sz="1800" dirty="0" smtClean="0">
              <a:cs typeface="Arial" pitchFamily="34" charset="0"/>
            </a:endParaRPr>
          </a:p>
          <a:p>
            <a:pPr marL="0" lvl="0" indent="0" eaLnBrk="0" fontAlgn="base" hangingPunct="0">
              <a:spcBef>
                <a:spcPct val="0"/>
              </a:spcBef>
              <a:spcAft>
                <a:spcPct val="0"/>
              </a:spcAft>
              <a:buFont typeface="Wingdings" pitchFamily="2" charset="2"/>
              <a:buChar char="ü"/>
            </a:pPr>
            <a:r>
              <a:rPr lang="en-US" sz="1800" dirty="0" smtClean="0">
                <a:solidFill>
                  <a:srgbClr val="333333"/>
                </a:solidFill>
                <a:ea typeface="Times New Roman" pitchFamily="18" charset="0"/>
                <a:cs typeface="Arial" pitchFamily="34" charset="0"/>
              </a:rPr>
              <a:t>Companies encourages employees to save money for such things such as large consumer purchases, children's education, or buying a house. </a:t>
            </a:r>
          </a:p>
          <a:p>
            <a:pPr marL="0" lvl="0" indent="0" eaLnBrk="0" fontAlgn="base" hangingPunct="0">
              <a:spcBef>
                <a:spcPct val="0"/>
              </a:spcBef>
              <a:spcAft>
                <a:spcPct val="0"/>
              </a:spcAft>
              <a:buFont typeface="Wingdings" pitchFamily="2" charset="2"/>
              <a:buChar char="ü"/>
            </a:pPr>
            <a:r>
              <a:rPr lang="en-US" sz="1800" dirty="0" smtClean="0"/>
              <a:t>the minimum wage for a foreigner on a full time visa would be 250,000 or roughly $2,500 USD a month or roughly $30,000 a year. </a:t>
            </a:r>
            <a:endParaRPr lang="en-US" sz="1800" dirty="0" smtClean="0">
              <a:solidFill>
                <a:srgbClr val="333333"/>
              </a:solidFill>
              <a:ea typeface="Times New Roman" pitchFamily="18" charset="0"/>
              <a:cs typeface="Arial" pitchFamily="34" charset="0"/>
            </a:endParaRPr>
          </a:p>
          <a:p>
            <a:pPr marL="0" lvl="0" indent="0" eaLnBrk="0" fontAlgn="base" hangingPunct="0">
              <a:spcBef>
                <a:spcPct val="0"/>
              </a:spcBef>
              <a:spcAft>
                <a:spcPct val="0"/>
              </a:spcAft>
              <a:buNone/>
            </a:pPr>
            <a:endParaRPr lang="en-US" sz="1400" dirty="0" smtClean="0">
              <a:solidFill>
                <a:srgbClr val="333333"/>
              </a:solidFill>
              <a:latin typeface="Arial" pitchFamily="34" charset="0"/>
              <a:ea typeface="Times New Roman" pitchFamily="18" charset="0"/>
              <a:cs typeface="Arial" pitchFamily="34" charset="0"/>
            </a:endParaRPr>
          </a:p>
          <a:p>
            <a:endParaRPr lang="en-US" sz="1400" dirty="0"/>
          </a:p>
        </p:txBody>
      </p:sp>
      <p:sp>
        <p:nvSpPr>
          <p:cNvPr id="2" name="Title 1"/>
          <p:cNvSpPr>
            <a:spLocks noGrp="1"/>
          </p:cNvSpPr>
          <p:nvPr>
            <p:ph type="title"/>
          </p:nvPr>
        </p:nvSpPr>
        <p:spPr/>
        <p:txBody>
          <a:bodyPr/>
          <a:lstStyle/>
          <a:p>
            <a:r>
              <a:rPr lang="en-US" dirty="0" smtClean="0"/>
              <a:t>Wage</a:t>
            </a:r>
            <a:endParaRPr lang="en-US" dirty="0"/>
          </a:p>
        </p:txBody>
      </p:sp>
      <p:sp>
        <p:nvSpPr>
          <p:cNvPr id="5" name="Content Placeholder 2"/>
          <p:cNvSpPr txBox="1">
            <a:spLocks/>
          </p:cNvSpPr>
          <p:nvPr/>
        </p:nvSpPr>
        <p:spPr>
          <a:xfrm>
            <a:off x="381000" y="14478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1"/>
          <p:cNvSpPr>
            <a:spLocks noChangeArrowheads="1"/>
          </p:cNvSpPr>
          <p:nvPr/>
        </p:nvSpPr>
        <p:spPr bwMode="auto">
          <a:xfrm>
            <a:off x="762000" y="3124200"/>
            <a:ext cx="838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 The Japanese philosophy is that only the company in which the human relations are good will succeed in while the one with bad human relations will go bankrupt. </a:t>
            </a:r>
          </a:p>
          <a:p>
            <a:endParaRPr lang="en-US" dirty="0" smtClean="0"/>
          </a:p>
          <a:p>
            <a:r>
              <a:rPr lang="en-US" dirty="0" smtClean="0"/>
              <a:t>The seniority system still dominates the pay scale in Japan, even though some major companies are trying to reverse this trend slowly. </a:t>
            </a:r>
          </a:p>
          <a:p>
            <a:endParaRPr lang="en-US" dirty="0"/>
          </a:p>
        </p:txBody>
      </p:sp>
      <p:sp>
        <p:nvSpPr>
          <p:cNvPr id="2" name="Title 1"/>
          <p:cNvSpPr>
            <a:spLocks noGrp="1"/>
          </p:cNvSpPr>
          <p:nvPr>
            <p:ph type="title"/>
          </p:nvPr>
        </p:nvSpPr>
        <p:spPr/>
        <p:txBody>
          <a:bodyPr/>
          <a:lstStyle/>
          <a:p>
            <a:r>
              <a:rPr lang="en-US" dirty="0" smtClean="0"/>
              <a:t>Advancement practices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72400" cy="4267200"/>
          </a:xfrm>
        </p:spPr>
        <p:txBody>
          <a:bodyPr>
            <a:noAutofit/>
          </a:bodyPr>
          <a:lstStyle/>
          <a:p>
            <a:pPr>
              <a:buNone/>
            </a:pPr>
            <a:r>
              <a:rPr lang="en-US" sz="2000" dirty="0" smtClean="0"/>
              <a:t>	</a:t>
            </a:r>
            <a:r>
              <a:rPr lang="en-US" sz="2000" i="1" dirty="0" smtClean="0"/>
              <a:t>T</a:t>
            </a:r>
            <a:r>
              <a:rPr lang="en-US" sz="2400" i="1" dirty="0" smtClean="0"/>
              <a:t>he </a:t>
            </a:r>
            <a:r>
              <a:rPr lang="en-US" sz="2400" dirty="0" smtClean="0"/>
              <a:t>Labor Standards Law was first enacted in 1947 and has since been amended several times. </a:t>
            </a:r>
          </a:p>
          <a:p>
            <a:pPr>
              <a:buNone/>
            </a:pPr>
            <a:endParaRPr lang="en-US" sz="2400" dirty="0" smtClean="0"/>
          </a:p>
          <a:p>
            <a:pPr>
              <a:buNone/>
            </a:pPr>
            <a:r>
              <a:rPr lang="en-US" sz="2400" dirty="0" smtClean="0"/>
              <a:t>	on 1 April 2010. The Labor Contract Law was enacted in 2007 and came into effect on 1 March 2008. It codifies important principles of employment contracts, most of which were historically based on court precedents.</a:t>
            </a:r>
          </a:p>
          <a:p>
            <a:pPr>
              <a:buNone/>
            </a:pPr>
            <a:endParaRPr lang="en-US" sz="2400" dirty="0" smtClean="0"/>
          </a:p>
          <a:p>
            <a:pPr lvl="1">
              <a:buNone/>
            </a:pPr>
            <a:r>
              <a:rPr lang="en-US" sz="2400" dirty="0" smtClean="0"/>
              <a:t>Special Labor Laws and Working Conditions  </a:t>
            </a:r>
            <a:r>
              <a:rPr lang="en-US" sz="2400" i="1" dirty="0" smtClean="0"/>
              <a:t>Equal Employment Opportunities for Women</a:t>
            </a:r>
          </a:p>
          <a:p>
            <a:pPr lvl="1">
              <a:buFontTx/>
              <a:buChar char="-"/>
            </a:pPr>
            <a:endParaRPr lang="en-US" sz="2000" i="1" dirty="0" smtClean="0"/>
          </a:p>
          <a:p>
            <a:endParaRPr lang="en-US" sz="2000" dirty="0"/>
          </a:p>
        </p:txBody>
      </p:sp>
      <p:sp>
        <p:nvSpPr>
          <p:cNvPr id="2" name="Title 1"/>
          <p:cNvSpPr>
            <a:spLocks noGrp="1"/>
          </p:cNvSpPr>
          <p:nvPr>
            <p:ph type="title"/>
          </p:nvPr>
        </p:nvSpPr>
        <p:spPr/>
        <p:txBody>
          <a:bodyPr/>
          <a:lstStyle/>
          <a:p>
            <a:r>
              <a:rPr lang="en-US" dirty="0" smtClean="0"/>
              <a:t>Key employment laws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Exchange Rate</a:t>
            </a:r>
          </a:p>
          <a:p>
            <a:pPr lvl="1"/>
            <a:r>
              <a:rPr lang="en-US" dirty="0"/>
              <a:t>Y</a:t>
            </a:r>
            <a:r>
              <a:rPr lang="en-US" dirty="0" smtClean="0"/>
              <a:t>en (JPY) per US dollar - 94.5 (2009), 103.58 (2008), 117.99 (2007), 116.18 (2006), 110.22 (2005)</a:t>
            </a:r>
          </a:p>
          <a:p>
            <a:pPr lvl="1"/>
            <a:endParaRPr lang="en-US" dirty="0" smtClean="0"/>
          </a:p>
          <a:p>
            <a:pPr lvl="1">
              <a:buNone/>
            </a:pPr>
            <a:endParaRPr lang="en-US" dirty="0"/>
          </a:p>
        </p:txBody>
      </p:sp>
      <p:sp>
        <p:nvSpPr>
          <p:cNvPr id="2" name="Title 1"/>
          <p:cNvSpPr>
            <a:spLocks noGrp="1"/>
          </p:cNvSpPr>
          <p:nvPr>
            <p:ph type="title"/>
          </p:nvPr>
        </p:nvSpPr>
        <p:spPr/>
        <p:txBody>
          <a:bodyPr/>
          <a:lstStyle/>
          <a:p>
            <a:r>
              <a:rPr lang="en-US" dirty="0" smtClean="0"/>
              <a:t>Economic Environment</a:t>
            </a:r>
            <a:endParaRPr lang="en-US" dirty="0"/>
          </a:p>
        </p:txBody>
      </p:sp>
      <p:graphicFrame>
        <p:nvGraphicFramePr>
          <p:cNvPr id="4" name="Chart 3"/>
          <p:cNvGraphicFramePr/>
          <p:nvPr/>
        </p:nvGraphicFramePr>
        <p:xfrm>
          <a:off x="1828800" y="3124200"/>
          <a:ext cx="6705600" cy="350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en-US" sz="6200" dirty="0" smtClean="0"/>
              <a:t>Benefits generally fall into several categories: housing, transportation, special family allowances, vacation, sick leave, pension and health benefits. </a:t>
            </a:r>
          </a:p>
          <a:p>
            <a:endParaRPr lang="en-US" sz="6200" dirty="0" smtClean="0"/>
          </a:p>
          <a:p>
            <a:r>
              <a:rPr lang="en-US" sz="6200" dirty="0" smtClean="0"/>
              <a:t>Single employees may be offered dormitory housing, and there may be travel allowances for commuting to and from the office. There may also be special family allowances, rental benefits, expenses for business trips, and allowances for relocation. The amount of each of these kinds of benefits is determined by the employee’s level in the company (seniority, title responsibilities) or, in some cases, by whether the employee has an ownership position in the company. </a:t>
            </a:r>
          </a:p>
          <a:p>
            <a:pPr>
              <a:buNone/>
            </a:pPr>
            <a:endParaRPr lang="en-US" sz="6200" dirty="0" smtClean="0"/>
          </a:p>
          <a:p>
            <a:r>
              <a:rPr lang="en-US" sz="6200" dirty="0" smtClean="0"/>
              <a:t>Vacation</a:t>
            </a:r>
          </a:p>
          <a:p>
            <a:endParaRPr lang="en-US" sz="6200" dirty="0" smtClean="0"/>
          </a:p>
          <a:p>
            <a:r>
              <a:rPr lang="en-US" sz="6200" dirty="0" smtClean="0"/>
              <a:t>Sick leave. Many companies require a doctor’s report if an employee is to use more than three days of sick leave.</a:t>
            </a:r>
          </a:p>
          <a:p>
            <a:endParaRPr lang="en-US" dirty="0"/>
          </a:p>
        </p:txBody>
      </p:sp>
      <p:sp>
        <p:nvSpPr>
          <p:cNvPr id="2" name="Title 1"/>
          <p:cNvSpPr>
            <a:spLocks noGrp="1"/>
          </p:cNvSpPr>
          <p:nvPr>
            <p:ph type="title"/>
          </p:nvPr>
        </p:nvSpPr>
        <p:spPr/>
        <p:txBody>
          <a:bodyPr>
            <a:normAutofit/>
          </a:bodyPr>
          <a:lstStyle/>
          <a:p>
            <a:r>
              <a:rPr lang="en-US" dirty="0" smtClean="0"/>
              <a:t>Benefits for employees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Japanese business attire must be formal. </a:t>
            </a:r>
          </a:p>
          <a:p>
            <a:pPr lvl="0"/>
            <a:r>
              <a:rPr lang="en-US" dirty="0" smtClean="0"/>
              <a:t>Wear dark suits (navy or black) with white shirt and subdued tie from October - April and gray suit from May - September. </a:t>
            </a:r>
          </a:p>
          <a:p>
            <a:pPr lvl="0"/>
            <a:r>
              <a:rPr lang="en-US" dirty="0" smtClean="0"/>
              <a:t>Wear half-sleeve shirts during the summer months. </a:t>
            </a:r>
          </a:p>
          <a:p>
            <a:pPr lvl="0"/>
            <a:r>
              <a:rPr lang="en-US" dirty="0" smtClean="0"/>
              <a:t>Japanese men typically have well groomed short hairstyles.</a:t>
            </a:r>
          </a:p>
          <a:p>
            <a:pPr lvl="0"/>
            <a:r>
              <a:rPr lang="en-US" dirty="0" smtClean="0"/>
              <a:t>Do not wear black suit, white shirt and black tie because that is funeral attire.</a:t>
            </a:r>
          </a:p>
          <a:p>
            <a:pPr lvl="0"/>
            <a:r>
              <a:rPr lang="en-US" dirty="0" smtClean="0"/>
              <a:t>Business cards are as important as formal affaire. </a:t>
            </a:r>
          </a:p>
          <a:p>
            <a:pPr lvl="0"/>
            <a:endParaRPr lang="en-US" dirty="0" smtClean="0"/>
          </a:p>
          <a:p>
            <a:endParaRPr lang="en-US" dirty="0"/>
          </a:p>
        </p:txBody>
      </p:sp>
      <p:sp>
        <p:nvSpPr>
          <p:cNvPr id="2" name="Title 1"/>
          <p:cNvSpPr>
            <a:spLocks noGrp="1"/>
          </p:cNvSpPr>
          <p:nvPr>
            <p:ph type="title"/>
          </p:nvPr>
        </p:nvSpPr>
        <p:spPr/>
        <p:txBody>
          <a:bodyPr>
            <a:normAutofit fontScale="90000"/>
          </a:bodyPr>
          <a:lstStyle/>
          <a:p>
            <a:r>
              <a:rPr lang="en-US" b="1" dirty="0" smtClean="0"/>
              <a:t>Appropriate business dress</a:t>
            </a:r>
            <a:r>
              <a:rPr lang="en-US" dirty="0" smtClean="0"/>
              <a:t/>
            </a:r>
            <a:br>
              <a:rPr lang="en-US" dirty="0" smtClean="0"/>
            </a:b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 typical Japanese workweek is Monday</a:t>
            </a:r>
          </a:p>
          <a:p>
            <a:pPr>
              <a:buNone/>
            </a:pPr>
            <a:r>
              <a:rPr lang="en-US" dirty="0" smtClean="0"/>
              <a:t>through Friday, 9:00 a.m. to 5:00 p.m. lunch</a:t>
            </a:r>
          </a:p>
          <a:p>
            <a:pPr>
              <a:buNone/>
            </a:pPr>
            <a:r>
              <a:rPr lang="en-US" dirty="0" smtClean="0"/>
              <a:t>break is between 12:00pm and 1:00 p.m. sharp. </a:t>
            </a:r>
          </a:p>
          <a:p>
            <a:endParaRPr lang="en-US" dirty="0"/>
          </a:p>
        </p:txBody>
      </p:sp>
      <p:sp>
        <p:nvSpPr>
          <p:cNvPr id="2" name="Title 1"/>
          <p:cNvSpPr>
            <a:spLocks noGrp="1"/>
          </p:cNvSpPr>
          <p:nvPr>
            <p:ph type="title"/>
          </p:nvPr>
        </p:nvSpPr>
        <p:spPr/>
        <p:txBody>
          <a:bodyPr>
            <a:normAutofit fontScale="90000"/>
          </a:bodyPr>
          <a:lstStyle/>
          <a:p>
            <a:r>
              <a:rPr lang="en-US" dirty="0" smtClean="0"/>
              <a:t>Work schedule</a:t>
            </a:r>
            <a:br>
              <a:rPr lang="en-US" dirty="0" smtClean="0"/>
            </a:b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Dressing</a:t>
            </a:r>
          </a:p>
          <a:p>
            <a:r>
              <a:rPr lang="en-US" dirty="0" smtClean="0"/>
              <a:t>seating arrangement</a:t>
            </a:r>
          </a:p>
          <a:p>
            <a:r>
              <a:rPr lang="en-US" dirty="0" smtClean="0"/>
              <a:t>Taking notes</a:t>
            </a:r>
          </a:p>
          <a:p>
            <a:r>
              <a:rPr lang="en-US" dirty="0" smtClean="0"/>
              <a:t>Business Cards</a:t>
            </a:r>
          </a:p>
          <a:p>
            <a:r>
              <a:rPr lang="en-US" dirty="0" smtClean="0"/>
              <a:t>Gifts are always appreciated</a:t>
            </a:r>
            <a:endParaRPr lang="en-US" dirty="0"/>
          </a:p>
        </p:txBody>
      </p:sp>
      <p:sp>
        <p:nvSpPr>
          <p:cNvPr id="2" name="Title 1"/>
          <p:cNvSpPr>
            <a:spLocks noGrp="1"/>
          </p:cNvSpPr>
          <p:nvPr>
            <p:ph type="title"/>
          </p:nvPr>
        </p:nvSpPr>
        <p:spPr/>
        <p:txBody>
          <a:bodyPr>
            <a:normAutofit fontScale="90000"/>
          </a:bodyPr>
          <a:lstStyle/>
          <a:p>
            <a:r>
              <a:rPr lang="en-US" dirty="0" smtClean="0"/>
              <a:t>Business meeting behavior</a:t>
            </a:r>
            <a:br>
              <a:rPr lang="en-US" dirty="0" smtClean="0"/>
            </a:b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smtClean="0"/>
              <a:t>Do not think quietness as an indication that an individual is not knowledgeable. The Japanese are apt to remain silent </a:t>
            </a:r>
          </a:p>
          <a:p>
            <a:pPr lvl="0"/>
            <a:r>
              <a:rPr lang="en-US" dirty="0" smtClean="0"/>
              <a:t>Do not make inappropriate comments in English and think they could not understand.</a:t>
            </a:r>
          </a:p>
          <a:p>
            <a:pPr lvl="0"/>
            <a:r>
              <a:rPr lang="en-US" dirty="0" smtClean="0"/>
              <a:t>Be patient with non-native English speakers, and do not interrupt. </a:t>
            </a:r>
          </a:p>
          <a:p>
            <a:pPr lvl="0"/>
            <a:r>
              <a:rPr lang="en-US" dirty="0" smtClean="0"/>
              <a:t>Remember to carry your Japanese business cards!</a:t>
            </a:r>
          </a:p>
          <a:p>
            <a:pPr lvl="0"/>
            <a:r>
              <a:rPr lang="en-US" dirty="0" smtClean="0"/>
              <a:t>Do not blow your nose in a public place (including meeting rooms). </a:t>
            </a:r>
          </a:p>
          <a:p>
            <a:pPr lvl="0"/>
            <a:r>
              <a:rPr lang="en-US" dirty="0" smtClean="0"/>
              <a:t>Do not grab your host's hand when first meeting and give it a hearty shake </a:t>
            </a:r>
          </a:p>
          <a:p>
            <a:pPr lvl="0"/>
            <a:r>
              <a:rPr lang="en-US" dirty="0" smtClean="0"/>
              <a:t>Never make derogatory remarks about anyone, including your competitors and own employees. </a:t>
            </a:r>
          </a:p>
          <a:p>
            <a:endParaRPr lang="en-US" dirty="0"/>
          </a:p>
        </p:txBody>
      </p:sp>
      <p:sp>
        <p:nvSpPr>
          <p:cNvPr id="2" name="Title 1"/>
          <p:cNvSpPr>
            <a:spLocks noGrp="1"/>
          </p:cNvSpPr>
          <p:nvPr>
            <p:ph type="title"/>
          </p:nvPr>
        </p:nvSpPr>
        <p:spPr/>
        <p:txBody>
          <a:bodyPr/>
          <a:lstStyle/>
          <a:p>
            <a:r>
              <a:rPr lang="en-US" b="1" dirty="0" smtClean="0"/>
              <a:t>Dos and don’ts</a:t>
            </a:r>
            <a:r>
              <a:rPr lang="en-US" dirty="0" smtClean="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Ken Murakami -</a:t>
            </a:r>
            <a:r>
              <a:rPr lang="en-US" dirty="0" err="1" smtClean="0"/>
              <a:t>Waseda</a:t>
            </a:r>
            <a:r>
              <a:rPr lang="en-US" dirty="0" smtClean="0"/>
              <a:t> University</a:t>
            </a:r>
          </a:p>
          <a:p>
            <a:r>
              <a:rPr lang="en-US" dirty="0" smtClean="0"/>
              <a:t>Taught in English</a:t>
            </a:r>
          </a:p>
          <a:p>
            <a:r>
              <a:rPr lang="en-US" dirty="0" smtClean="0"/>
              <a:t>Worked before attending MBA</a:t>
            </a:r>
          </a:p>
          <a:p>
            <a:r>
              <a:rPr lang="en-US" dirty="0" smtClean="0"/>
              <a:t>Says MBA in Japan is not as popular (</a:t>
            </a:r>
            <a:r>
              <a:rPr lang="en-US" dirty="0" err="1" smtClean="0"/>
              <a:t>saught</a:t>
            </a:r>
            <a:r>
              <a:rPr lang="en-US" dirty="0" smtClean="0"/>
              <a:t> after) as it is in U.S.</a:t>
            </a:r>
            <a:br>
              <a:rPr lang="en-US" dirty="0" smtClean="0"/>
            </a:br>
            <a:endParaRPr lang="en-US" dirty="0" smtClean="0"/>
          </a:p>
          <a:p>
            <a:r>
              <a:rPr lang="en-US" dirty="0" err="1" smtClean="0"/>
              <a:t>Yohei</a:t>
            </a:r>
            <a:r>
              <a:rPr lang="en-US" dirty="0" smtClean="0"/>
              <a:t> Takagi -</a:t>
            </a:r>
            <a:r>
              <a:rPr lang="en-US" dirty="0" smtClean="0"/>
              <a:t>Tokyo University of </a:t>
            </a:r>
            <a:r>
              <a:rPr lang="en-US" dirty="0" smtClean="0"/>
              <a:t>Science</a:t>
            </a:r>
          </a:p>
          <a:p>
            <a:r>
              <a:rPr lang="en-US" dirty="0" smtClean="0"/>
              <a:t>Worked for JASTEC</a:t>
            </a:r>
            <a:r>
              <a:rPr lang="en-US" dirty="0" smtClean="0"/>
              <a:t>, an IT company for six </a:t>
            </a:r>
            <a:endParaRPr lang="en-US" dirty="0" smtClean="0"/>
          </a:p>
          <a:p>
            <a:r>
              <a:rPr lang="en-US" dirty="0" smtClean="0"/>
              <a:t>Wants more growth potential, opportunities abroad</a:t>
            </a:r>
            <a:endParaRPr lang="en-US" dirty="0"/>
          </a:p>
        </p:txBody>
      </p:sp>
      <p:sp>
        <p:nvSpPr>
          <p:cNvPr id="3" name="Title 2"/>
          <p:cNvSpPr>
            <a:spLocks noGrp="1"/>
          </p:cNvSpPr>
          <p:nvPr>
            <p:ph type="title"/>
          </p:nvPr>
        </p:nvSpPr>
        <p:spPr/>
        <p:txBody>
          <a:bodyPr/>
          <a:lstStyle/>
          <a:p>
            <a:r>
              <a:rPr lang="en-US" dirty="0" smtClean="0"/>
              <a:t>Interviews</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Chieko </a:t>
            </a:r>
            <a:r>
              <a:rPr lang="en-US" dirty="0" err="1" smtClean="0"/>
              <a:t>Mitome</a:t>
            </a:r>
            <a:r>
              <a:rPr lang="en-US" dirty="0" smtClean="0"/>
              <a:t>- </a:t>
            </a:r>
            <a:r>
              <a:rPr lang="en-US" dirty="0" smtClean="0"/>
              <a:t>Meiji University </a:t>
            </a:r>
            <a:endParaRPr lang="en-US" dirty="0" smtClean="0"/>
          </a:p>
          <a:p>
            <a:r>
              <a:rPr lang="en-US" dirty="0" smtClean="0"/>
              <a:t>Mother of three</a:t>
            </a:r>
          </a:p>
          <a:p>
            <a:r>
              <a:rPr lang="en-US" dirty="0" smtClean="0"/>
              <a:t>Worked for a while, quit to raise family</a:t>
            </a:r>
          </a:p>
          <a:p>
            <a:r>
              <a:rPr lang="en-US" dirty="0" smtClean="0"/>
              <a:t>Now single mother, got MBA to support family (more marketable) </a:t>
            </a:r>
            <a:br>
              <a:rPr lang="en-US" dirty="0" smtClean="0"/>
            </a:br>
            <a:endParaRPr lang="en-US" dirty="0" smtClean="0"/>
          </a:p>
          <a:p>
            <a:r>
              <a:rPr lang="en-US" dirty="0" smtClean="0"/>
              <a:t>Naoki </a:t>
            </a:r>
            <a:r>
              <a:rPr lang="en-US" dirty="0" smtClean="0"/>
              <a:t>Matsuoka- </a:t>
            </a:r>
            <a:r>
              <a:rPr lang="en-US" dirty="0" smtClean="0"/>
              <a:t>Nagoya University </a:t>
            </a:r>
            <a:endParaRPr lang="en-US" dirty="0" smtClean="0"/>
          </a:p>
          <a:p>
            <a:r>
              <a:rPr lang="en-US" dirty="0" smtClean="0"/>
              <a:t>Company sponsored MBA</a:t>
            </a:r>
          </a:p>
          <a:p>
            <a:r>
              <a:rPr lang="en-US" dirty="0" smtClean="0"/>
              <a:t>Worked prior to obtaining MBA (6 years)</a:t>
            </a:r>
          </a:p>
          <a:p>
            <a:r>
              <a:rPr lang="en-US" dirty="0" smtClean="0"/>
              <a:t>Wants to improve his own knowledge and that of others</a:t>
            </a: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Interviews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885</TotalTime>
  <Words>4786</Words>
  <Application>Microsoft Office PowerPoint</Application>
  <PresentationFormat>On-screen Show (4:3)</PresentationFormat>
  <Paragraphs>524</Paragraphs>
  <Slides>96</Slides>
  <Notes>3</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Concourse</vt:lpstr>
      <vt:lpstr>Japan</vt:lpstr>
      <vt:lpstr>Demographics</vt:lpstr>
      <vt:lpstr>Demographics (Cont.)</vt:lpstr>
      <vt:lpstr>Demographics (Cont.)</vt:lpstr>
      <vt:lpstr>Demographics (Cont.)</vt:lpstr>
      <vt:lpstr>Natural Resources</vt:lpstr>
      <vt:lpstr>Economic Environment</vt:lpstr>
      <vt:lpstr>Economic Environment- Growth rate</vt:lpstr>
      <vt:lpstr>Economic Environment</vt:lpstr>
      <vt:lpstr>Economic Environment- Economic Indicators</vt:lpstr>
      <vt:lpstr>Financial System</vt:lpstr>
      <vt:lpstr>Personal Income Tax</vt:lpstr>
      <vt:lpstr>Capital gains and Corporate Taxation</vt:lpstr>
      <vt:lpstr>The Tokyo Stock Exchange</vt:lpstr>
      <vt:lpstr>Key Products or Business Segments</vt:lpstr>
      <vt:lpstr>Opportunities </vt:lpstr>
      <vt:lpstr>Imports </vt:lpstr>
      <vt:lpstr>Imports from United States</vt:lpstr>
      <vt:lpstr>Exports</vt:lpstr>
      <vt:lpstr>Exports into the United States</vt:lpstr>
      <vt:lpstr>Standard of Living </vt:lpstr>
      <vt:lpstr>Slide 22</vt:lpstr>
      <vt:lpstr>\</vt:lpstr>
      <vt:lpstr>Quick History lesson </vt:lpstr>
      <vt:lpstr>Current Events</vt:lpstr>
      <vt:lpstr>Type of Government</vt:lpstr>
      <vt:lpstr>Civil Liberties</vt:lpstr>
      <vt:lpstr>Amnesty International on Japan</vt:lpstr>
      <vt:lpstr>Risk Factor</vt:lpstr>
      <vt:lpstr>Legal System</vt:lpstr>
      <vt:lpstr>Innovations in the Legal System</vt:lpstr>
      <vt:lpstr>Relation to Business</vt:lpstr>
      <vt:lpstr>Geography and Climate</vt:lpstr>
      <vt:lpstr>Environmental Conditions</vt:lpstr>
      <vt:lpstr>Key Environmental Challenges</vt:lpstr>
      <vt:lpstr>Response to Environmental Problems</vt:lpstr>
      <vt:lpstr>Key Advantages in the Eyes of Foreign Business</vt:lpstr>
      <vt:lpstr>Sociology</vt:lpstr>
      <vt:lpstr>Class Structure</vt:lpstr>
      <vt:lpstr>Slide 40</vt:lpstr>
      <vt:lpstr>Religion</vt:lpstr>
      <vt:lpstr>Education</vt:lpstr>
      <vt:lpstr>Leisure Activities</vt:lpstr>
      <vt:lpstr>Interesting Leisure Trends</vt:lpstr>
      <vt:lpstr>Arts</vt:lpstr>
      <vt:lpstr>Calligraphy </vt:lpstr>
      <vt:lpstr>Ukiyo-e (Pictures of Floating World)</vt:lpstr>
      <vt:lpstr>Ikebana</vt:lpstr>
      <vt:lpstr>Rice Paddy Art</vt:lpstr>
      <vt:lpstr>Slide 50</vt:lpstr>
      <vt:lpstr>Slide 51</vt:lpstr>
      <vt:lpstr>Slide 52</vt:lpstr>
      <vt:lpstr>Anime in the United States</vt:lpstr>
      <vt:lpstr>Slide 54</vt:lpstr>
      <vt:lpstr>U.S. Cartoon Turned </vt:lpstr>
      <vt:lpstr>Hofstede Model</vt:lpstr>
      <vt:lpstr>Kluckhohn &amp; Strodtbeck</vt:lpstr>
      <vt:lpstr>Trompenaar and Hampden-Turner's</vt:lpstr>
      <vt:lpstr>Cultural Norms</vt:lpstr>
      <vt:lpstr>Gift Giving Related to Business</vt:lpstr>
      <vt:lpstr>Key holidays and ceremonies</vt:lpstr>
      <vt:lpstr>Communication</vt:lpstr>
      <vt:lpstr>Meeting Time: 3:00 p.m.</vt:lpstr>
      <vt:lpstr>Current Time</vt:lpstr>
      <vt:lpstr>3:00 p.m.</vt:lpstr>
      <vt:lpstr>What Went Wrong?</vt:lpstr>
      <vt:lpstr>Meeting Times</vt:lpstr>
      <vt:lpstr>Greetings</vt:lpstr>
      <vt:lpstr>Starting</vt:lpstr>
      <vt:lpstr>Negotiation </vt:lpstr>
      <vt:lpstr>Negotiations Continued</vt:lpstr>
      <vt:lpstr>Closing</vt:lpstr>
      <vt:lpstr>Phrasing Questions</vt:lpstr>
      <vt:lpstr>Take Away</vt:lpstr>
      <vt:lpstr>Work Cited</vt:lpstr>
      <vt:lpstr>Business Environment</vt:lpstr>
      <vt:lpstr>Technology  </vt:lpstr>
      <vt:lpstr>Distribution Structure</vt:lpstr>
      <vt:lpstr>Business Ethics</vt:lpstr>
      <vt:lpstr>Other Business Ethic </vt:lpstr>
      <vt:lpstr>Transparency Level</vt:lpstr>
      <vt:lpstr>Business Relationships</vt:lpstr>
      <vt:lpstr>Impression of Americans</vt:lpstr>
      <vt:lpstr>Management Aspect</vt:lpstr>
      <vt:lpstr>Hiring practices and preferences</vt:lpstr>
      <vt:lpstr>Compensation structure</vt:lpstr>
      <vt:lpstr>Wage</vt:lpstr>
      <vt:lpstr>Advancement practices</vt:lpstr>
      <vt:lpstr>Key employment laws</vt:lpstr>
      <vt:lpstr>Benefits for employees</vt:lpstr>
      <vt:lpstr>Appropriate business dress </vt:lpstr>
      <vt:lpstr>Work schedule </vt:lpstr>
      <vt:lpstr>Business meeting behavior </vt:lpstr>
      <vt:lpstr>Dos and don’ts </vt:lpstr>
      <vt:lpstr>Interviews</vt:lpstr>
      <vt:lpstr>Interviews</vt:lpstr>
    </vt:vector>
  </TitlesOfParts>
  <Company>Rawls College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David</cp:lastModifiedBy>
  <cp:revision>68</cp:revision>
  <dcterms:created xsi:type="dcterms:W3CDTF">2010-11-11T18:41:11Z</dcterms:created>
  <dcterms:modified xsi:type="dcterms:W3CDTF">2010-11-30T21:34:19Z</dcterms:modified>
</cp:coreProperties>
</file>